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0"/>
  </p:notesMasterIdLst>
  <p:sldIdLst>
    <p:sldId id="356" r:id="rId2"/>
    <p:sldId id="429" r:id="rId3"/>
    <p:sldId id="430" r:id="rId4"/>
    <p:sldId id="433" r:id="rId5"/>
    <p:sldId id="435" r:id="rId6"/>
    <p:sldId id="434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i" id="{64E29B6D-59D1-4CE3-8F51-9B50086EB8F0}">
          <p14:sldIdLst>
            <p14:sldId id="356"/>
            <p14:sldId id="429"/>
            <p14:sldId id="430"/>
            <p14:sldId id="433"/>
            <p14:sldId id="435"/>
            <p14:sldId id="434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C5F3"/>
    <a:srgbClr val="E6A4A1"/>
    <a:srgbClr val="859177"/>
    <a:srgbClr val="F7C093"/>
    <a:srgbClr val="F5AE73"/>
    <a:srgbClr val="FBDDC5"/>
    <a:srgbClr val="AFD6F7"/>
    <a:srgbClr val="89937A"/>
    <a:srgbClr val="FFFFFF"/>
    <a:srgbClr val="4859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 snapToGrid="0">
      <p:cViewPr varScale="1">
        <p:scale>
          <a:sx n="63" d="100"/>
          <a:sy n="63" d="100"/>
        </p:scale>
        <p:origin x="8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6B15D-D7C2-488E-AF98-FB6310FDFF34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D64FB-5A94-4654-BF81-4B927C18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621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facec3ac4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g2facec3a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facec3ac44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2facec3ac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58CA-A1BF-D6AB-4593-70AA8BA7A1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ffectLst/>
        </p:spPr>
        <p:txBody>
          <a:bodyPr/>
          <a:lstStyle>
            <a:lvl1pPr>
              <a:defRPr>
                <a:ln w="15875" cmpd="sng">
                  <a:noFill/>
                  <a:round/>
                </a:ln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2B96F6E-6763-388C-C56C-A5F6DDF7C2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0" y="990573"/>
            <a:ext cx="5333774" cy="5524351"/>
          </a:xfrm>
        </p:spPr>
        <p:txBody>
          <a:bodyPr lIns="0"/>
          <a:lstStyle>
            <a:lvl1pPr marL="304795" indent="-304795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533383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761976" indent="-228597">
              <a:buClrTx/>
              <a:buFont typeface="Arial" panose="020B0604020202020204" pitchFamily="34" charset="0"/>
              <a:buChar char="•"/>
              <a:defRPr sz="1905">
                <a:solidFill>
                  <a:schemeClr val="tx1"/>
                </a:solidFill>
              </a:defRPr>
            </a:lvl3pPr>
            <a:lvl4pPr marL="990569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219162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4BB9895-C16D-8D3B-6B99-94C506A0DD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990573"/>
            <a:ext cx="6102077" cy="5524351"/>
          </a:xfrm>
        </p:spPr>
        <p:txBody>
          <a:bodyPr lIns="468000" tIns="252000"/>
          <a:lstStyle>
            <a:lvl1pPr marL="0" indent="0">
              <a:lnSpc>
                <a:spcPts val="1058"/>
              </a:lnSpc>
              <a:buNone/>
              <a:defRPr sz="1905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Click to edit code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C01239-BAA4-8A00-7636-86EDC758881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Add </a:t>
            </a:r>
            <a:r>
              <a:rPr lang="en-US" i="1"/>
              <a:t>date</a:t>
            </a:r>
            <a:r>
              <a:rPr lang="en-US"/>
              <a:t> or a third information here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7580FD-90D9-4643-869E-F2DC0D2AC6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47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58CA-A1BF-D6AB-4593-70AA8BA7A1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ffectLst/>
        </p:spPr>
        <p:txBody>
          <a:bodyPr/>
          <a:lstStyle>
            <a:lvl1pPr>
              <a:defRPr>
                <a:ln w="15875" cmpd="sng">
                  <a:noFill/>
                  <a:round/>
                </a:ln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2B96F6E-6763-388C-C56C-A5F6DDF7C2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0" y="990573"/>
            <a:ext cx="5333774" cy="5524351"/>
          </a:xfrm>
        </p:spPr>
        <p:txBody>
          <a:bodyPr lIns="0"/>
          <a:lstStyle>
            <a:lvl1pPr marL="304795" indent="-304795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533383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761976" indent="-228597">
              <a:buClrTx/>
              <a:buFont typeface="Arial" panose="020B0604020202020204" pitchFamily="34" charset="0"/>
              <a:buChar char="•"/>
              <a:defRPr sz="1905">
                <a:solidFill>
                  <a:schemeClr val="tx1"/>
                </a:solidFill>
              </a:defRPr>
            </a:lvl3pPr>
            <a:lvl4pPr marL="990569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219162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4BB9895-C16D-8D3B-6B99-94C506A0DD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990573"/>
            <a:ext cx="6102077" cy="5524351"/>
          </a:xfrm>
        </p:spPr>
        <p:txBody>
          <a:bodyPr lIns="468000" tIns="252000"/>
          <a:lstStyle>
            <a:lvl1pPr marL="0" indent="0">
              <a:lnSpc>
                <a:spcPts val="1058"/>
              </a:lnSpc>
              <a:buNone/>
              <a:defRPr sz="1905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noProof="0"/>
              <a:t>Click to edit code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008F47-EC5C-3578-1BA2-5D84AD510E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Add </a:t>
            </a:r>
            <a:r>
              <a:rPr lang="en-US" i="1"/>
              <a:t>date</a:t>
            </a:r>
            <a:r>
              <a:rPr lang="en-US"/>
              <a:t> or a third information here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76D19F-CFD6-B7EE-F862-390C4E0962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787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F192FC1B-B3A0-78B7-C079-3AD8A4EDAFEE}"/>
              </a:ext>
            </a:extLst>
          </p:cNvPr>
          <p:cNvGrpSpPr/>
          <p:nvPr userDrawn="1"/>
        </p:nvGrpSpPr>
        <p:grpSpPr>
          <a:xfrm>
            <a:off x="2431284" y="217607"/>
            <a:ext cx="2109071" cy="456122"/>
            <a:chOff x="3645356" y="188193"/>
            <a:chExt cx="5677387" cy="1227805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FDC3554-F5A8-F2B0-CDD0-9503A1DE3A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449E88C-0CCF-054C-1626-D1593E596CF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8D234E9D-C054-5674-1BA3-6CDBCAEC8DE6}"/>
              </a:ext>
            </a:extLst>
          </p:cNvPr>
          <p:cNvSpPr/>
          <p:nvPr userDrawn="1"/>
        </p:nvSpPr>
        <p:spPr>
          <a:xfrm>
            <a:off x="7538308" y="2204236"/>
            <a:ext cx="4653692" cy="4653764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E74E66C-D0DE-D973-3A0F-2E7108413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489" y="282948"/>
            <a:ext cx="1767831" cy="294643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D93D6F44-AA10-891D-BF7D-311C32BF0F90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1487" y="3115708"/>
            <a:ext cx="6095742" cy="380990"/>
          </a:xfrm>
        </p:spPr>
        <p:txBody>
          <a:bodyPr lIns="0" tIns="0" rIns="0" bIns="0" anchor="b"/>
          <a:lstStyle>
            <a:lvl1pPr marL="0" indent="0" algn="l">
              <a:buNone/>
              <a:defRPr sz="2540" b="0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zh-CN" altLang="en-US" noProof="0"/>
              <a:t>单击此处编辑母版副标题样式</a:t>
            </a:r>
            <a:endParaRPr lang="en-US" noProof="0" dirty="0"/>
          </a:p>
        </p:txBody>
      </p:sp>
      <p:sp>
        <p:nvSpPr>
          <p:cNvPr id="31" name="Title 8">
            <a:extLst>
              <a:ext uri="{FF2B5EF4-FFF2-40B4-BE49-F238E27FC236}">
                <a16:creationId xmlns:a16="http://schemas.microsoft.com/office/drawing/2014/main" id="{5D78059F-19FB-CAFA-4937-958597D5C90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81486" y="1854817"/>
            <a:ext cx="10667548" cy="1142969"/>
          </a:xfrm>
        </p:spPr>
        <p:txBody>
          <a:bodyPr anchor="t"/>
          <a:lstStyle>
            <a:lvl1pPr>
              <a:defRPr sz="3810" b="0">
                <a:solidFill>
                  <a:schemeClr val="accent3"/>
                </a:solidFill>
                <a:latin typeface="+mj-lt"/>
                <a:ea typeface="Roboto Condensed" panose="02000000000000000000" pitchFamily="2" charset="0"/>
              </a:defRPr>
            </a:lvl1pPr>
          </a:lstStyle>
          <a:p>
            <a:r>
              <a:rPr lang="en-US" noProof="0" dirty="0"/>
              <a:t>Click to edit Master title style (in case you have a</a:t>
            </a:r>
            <a:br>
              <a:rPr lang="en-US" noProof="0" dirty="0"/>
            </a:br>
            <a:r>
              <a:rPr lang="en-US" noProof="0" dirty="0"/>
              <a:t>very very long title it can also span multiple lines)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C68568A-23B5-DA36-6C0D-2408AF9BED45}"/>
              </a:ext>
            </a:extLst>
          </p:cNvPr>
          <p:cNvSpPr/>
          <p:nvPr userDrawn="1"/>
        </p:nvSpPr>
        <p:spPr>
          <a:xfrm rot="2700000">
            <a:off x="9949083" y="3485624"/>
            <a:ext cx="1617442" cy="1617417"/>
          </a:xfrm>
          <a:prstGeom prst="roundRect">
            <a:avLst>
              <a:gd name="adj" fmla="val 415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noProof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E5778BE-53D9-EBE2-E1E3-9486D873D633}"/>
              </a:ext>
            </a:extLst>
          </p:cNvPr>
          <p:cNvSpPr/>
          <p:nvPr userDrawn="1"/>
        </p:nvSpPr>
        <p:spPr>
          <a:xfrm rot="2700000">
            <a:off x="9473177" y="3855327"/>
            <a:ext cx="861773" cy="883471"/>
          </a:xfrm>
          <a:prstGeom prst="roundRect">
            <a:avLst>
              <a:gd name="adj" fmla="val 838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noProof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4F58EB-B7F2-49D6-1DDD-84753A25C0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1787" y="3246606"/>
            <a:ext cx="2448726" cy="2101406"/>
          </a:xfrm>
          <a:prstGeom prst="rect">
            <a:avLst/>
          </a:prstGeom>
          <a:ln w="66675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722F6A-3AA4-BFC3-F572-3A7E83CD6F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1186" y="6005221"/>
            <a:ext cx="347027" cy="297807"/>
          </a:xfrm>
          <a:prstGeom prst="rect">
            <a:avLst/>
          </a:prstGeom>
        </p:spPr>
      </p:pic>
      <p:pic>
        <p:nvPicPr>
          <p:cNvPr id="22" name="Picture 21" descr="A picture containing ax, vector graphics, tool&#10;&#10;Description automatically generated">
            <a:extLst>
              <a:ext uri="{FF2B5EF4-FFF2-40B4-BE49-F238E27FC236}">
                <a16:creationId xmlns:a16="http://schemas.microsoft.com/office/drawing/2014/main" id="{4DD662A7-2596-572A-621E-FC676E54EA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97284" y="5678622"/>
            <a:ext cx="297421" cy="24467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FC50372-BF19-6EDB-06B0-B684360D324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5152" y="6374731"/>
            <a:ext cx="341685" cy="2363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0F954B-C9F2-7811-FBF9-F2B6708CE96A}"/>
              </a:ext>
            </a:extLst>
          </p:cNvPr>
          <p:cNvSpPr txBox="1"/>
          <p:nvPr userDrawn="1"/>
        </p:nvSpPr>
        <p:spPr>
          <a:xfrm>
            <a:off x="9265347" y="5973623"/>
            <a:ext cx="2209804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pulp-platform.org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E24402-6167-3DAC-15F7-96A8C18DA6C3}"/>
              </a:ext>
            </a:extLst>
          </p:cNvPr>
          <p:cNvSpPr txBox="1"/>
          <p:nvPr userDrawn="1"/>
        </p:nvSpPr>
        <p:spPr>
          <a:xfrm>
            <a:off x="9813515" y="5645227"/>
            <a:ext cx="1661636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@pulp_platform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70316D-DDCE-8E08-F033-57AFE61CA03C}"/>
              </a:ext>
            </a:extLst>
          </p:cNvPr>
          <p:cNvSpPr txBox="1"/>
          <p:nvPr userDrawn="1"/>
        </p:nvSpPr>
        <p:spPr>
          <a:xfrm>
            <a:off x="8765175" y="6302018"/>
            <a:ext cx="2709976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youtube.com/pulp_platform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C09BED-6F4B-D060-60EF-CB1FD4E4F544}"/>
              </a:ext>
            </a:extLst>
          </p:cNvPr>
          <p:cNvSpPr txBox="1"/>
          <p:nvPr userDrawn="1"/>
        </p:nvSpPr>
        <p:spPr>
          <a:xfrm>
            <a:off x="381487" y="5882743"/>
            <a:ext cx="6051407" cy="7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7619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5" b="1" i="0" noProof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PULP Platform</a:t>
            </a:r>
            <a:br>
              <a:rPr lang="en-US" sz="1905" b="0" i="0" noProof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</a:br>
            <a:r>
              <a:rPr lang="en-US" sz="1905" b="0" i="0" noProof="0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Open Source Hardware, the way it should be!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E1C72157-447E-AAA3-80DA-9A3928C6C6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487" y="3884883"/>
            <a:ext cx="6095742" cy="1713889"/>
          </a:xfrm>
        </p:spPr>
        <p:txBody>
          <a:bodyPr/>
          <a:lstStyle>
            <a:lvl1pPr marL="0" indent="0">
              <a:buNone/>
              <a:defRPr sz="2117">
                <a:solidFill>
                  <a:schemeClr val="accent3"/>
                </a:solidFill>
              </a:defRPr>
            </a:lvl1pPr>
          </a:lstStyle>
          <a:p>
            <a:r>
              <a:rPr lang="en-US" b="1" noProof="0" dirty="0">
                <a:latin typeface="+mj-lt"/>
              </a:rPr>
              <a:t>Author Name 1    </a:t>
            </a:r>
            <a:r>
              <a:rPr lang="en-US" noProof="0" dirty="0">
                <a:solidFill>
                  <a:schemeClr val="tx1"/>
                </a:solidFill>
              </a:rPr>
              <a:t>mail1@iis.ee.ethz.ch</a:t>
            </a:r>
            <a:br>
              <a:rPr lang="en-US" noProof="0" dirty="0">
                <a:solidFill>
                  <a:schemeClr val="tx1"/>
                </a:solidFill>
              </a:rPr>
            </a:br>
            <a:r>
              <a:rPr lang="en-US" b="1" noProof="0" dirty="0">
                <a:latin typeface="+mj-lt"/>
              </a:rPr>
              <a:t>Author Name 2    </a:t>
            </a:r>
            <a:r>
              <a:rPr lang="en-US" noProof="0" dirty="0">
                <a:solidFill>
                  <a:schemeClr val="tx1"/>
                </a:solidFill>
              </a:rPr>
              <a:t>mail2@iis.ee.ethz.ch</a:t>
            </a:r>
            <a:br>
              <a:rPr lang="en-US" b="1" noProof="0" dirty="0">
                <a:latin typeface="+mj-lt"/>
              </a:rPr>
            </a:br>
            <a:r>
              <a:rPr lang="en-US" b="1" noProof="0" dirty="0">
                <a:latin typeface="+mj-lt"/>
              </a:rPr>
              <a:t>Author Name 3    </a:t>
            </a:r>
            <a:r>
              <a:rPr lang="en-US" noProof="0" dirty="0">
                <a:solidFill>
                  <a:schemeClr val="tx1"/>
                </a:solidFill>
              </a:rPr>
              <a:t>mail3@unibo.it</a:t>
            </a:r>
            <a:br>
              <a:rPr lang="en-US" b="1" noProof="0" dirty="0">
                <a:latin typeface="+mj-lt"/>
              </a:rPr>
            </a:br>
            <a:r>
              <a:rPr lang="en-US" b="1" noProof="0" dirty="0">
                <a:latin typeface="+mj-lt"/>
              </a:rPr>
              <a:t>Author Name 4    </a:t>
            </a:r>
            <a:r>
              <a:rPr lang="en-US" noProof="0" dirty="0">
                <a:solidFill>
                  <a:schemeClr val="tx1"/>
                </a:solidFill>
              </a:rPr>
              <a:t>mail4@unibo.it</a:t>
            </a:r>
            <a:endParaRPr lang="en-US" b="1" noProof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8334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D3FF94-58B5-F00C-068D-4CAB55EC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4E2F20-6E0A-08A2-8398-719344B8A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D66464-4281-28D3-6D9F-810D455E4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F902D1-984E-9061-4AC6-94EC723D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E3B4D7-EAEC-DEC6-774B-C20F9661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662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>
  <p:cSld name="1_标题幻灯片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7"/>
          <p:cNvGrpSpPr/>
          <p:nvPr/>
        </p:nvGrpSpPr>
        <p:grpSpPr>
          <a:xfrm>
            <a:off x="2431284" y="217607"/>
            <a:ext cx="2109071" cy="456122"/>
            <a:chOff x="3645356" y="188193"/>
            <a:chExt cx="5677387" cy="1227805"/>
          </a:xfrm>
        </p:grpSpPr>
        <p:pic>
          <p:nvPicPr>
            <p:cNvPr id="24" name="Google Shape;24;p7"/>
            <p:cNvPicPr preferRelativeResize="0"/>
            <p:nvPr/>
          </p:nvPicPr>
          <p:blipFill rotWithShape="1">
            <a:blip r:embed="rId2">
              <a:alphaModFix/>
            </a:blip>
            <a:srcRect l="25667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7"/>
            <p:cNvPicPr preferRelativeResize="0"/>
            <p:nvPr/>
          </p:nvPicPr>
          <p:blipFill rotWithShape="1">
            <a:blip r:embed="rId2">
              <a:alphaModFix/>
            </a:blip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7"/>
          <p:cNvSpPr/>
          <p:nvPr/>
        </p:nvSpPr>
        <p:spPr>
          <a:xfrm>
            <a:off x="7538308" y="2204236"/>
            <a:ext cx="4653692" cy="4653764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4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7" name="Google Shape;2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489" y="282948"/>
            <a:ext cx="1767831" cy="29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381487" y="3115708"/>
            <a:ext cx="6095742" cy="38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SzPts val="2286"/>
              <a:buNone/>
              <a:defRPr sz="254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81486" y="1854817"/>
            <a:ext cx="10667548" cy="114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10"/>
              <a:buFont typeface="Calibri"/>
              <a:buNone/>
              <a:defRPr sz="3809" b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/>
          <p:nvPr/>
        </p:nvSpPr>
        <p:spPr>
          <a:xfrm rot="2700000">
            <a:off x="9949083" y="3485624"/>
            <a:ext cx="1617442" cy="1617417"/>
          </a:xfrm>
          <a:prstGeom prst="roundRect">
            <a:avLst>
              <a:gd name="adj" fmla="val 415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4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7"/>
          <p:cNvSpPr/>
          <p:nvPr/>
        </p:nvSpPr>
        <p:spPr>
          <a:xfrm rot="2700000">
            <a:off x="9473177" y="3855327"/>
            <a:ext cx="861773" cy="883471"/>
          </a:xfrm>
          <a:prstGeom prst="roundRect">
            <a:avLst>
              <a:gd name="adj" fmla="val 838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4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1787" y="3246606"/>
            <a:ext cx="2448726" cy="2101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61186" y="6005221"/>
            <a:ext cx="347027" cy="29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7" descr="A picture containing ax, vector graphics, tool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97284" y="5678622"/>
            <a:ext cx="297421" cy="24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75152" y="6374731"/>
            <a:ext cx="341685" cy="23638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/>
          <p:nvPr/>
        </p:nvSpPr>
        <p:spPr>
          <a:xfrm>
            <a:off x="9265347" y="5973623"/>
            <a:ext cx="2209804" cy="33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7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pulp-platform.org</a:t>
            </a:r>
            <a:endParaRPr/>
          </a:p>
        </p:txBody>
      </p:sp>
      <p:sp>
        <p:nvSpPr>
          <p:cNvPr id="37" name="Google Shape;37;p7"/>
          <p:cNvSpPr txBox="1"/>
          <p:nvPr/>
        </p:nvSpPr>
        <p:spPr>
          <a:xfrm>
            <a:off x="9813515" y="5645227"/>
            <a:ext cx="1661636" cy="33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7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@pulp_platform</a:t>
            </a:r>
            <a:endParaRPr/>
          </a:p>
        </p:txBody>
      </p:sp>
      <p:sp>
        <p:nvSpPr>
          <p:cNvPr id="38" name="Google Shape;38;p7"/>
          <p:cNvSpPr txBox="1"/>
          <p:nvPr/>
        </p:nvSpPr>
        <p:spPr>
          <a:xfrm>
            <a:off x="8765175" y="6302018"/>
            <a:ext cx="2709976" cy="33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7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youtube.com/pulp_platform</a:t>
            </a:r>
            <a:endParaRPr/>
          </a:p>
        </p:txBody>
      </p:sp>
      <p:sp>
        <p:nvSpPr>
          <p:cNvPr id="39" name="Google Shape;39;p7"/>
          <p:cNvSpPr txBox="1"/>
          <p:nvPr/>
        </p:nvSpPr>
        <p:spPr>
          <a:xfrm>
            <a:off x="381487" y="5882743"/>
            <a:ext cx="6051407" cy="718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Calibri"/>
              <a:buNone/>
            </a:pPr>
            <a:r>
              <a:rPr lang="en-US" sz="1904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PULP Platform</a:t>
            </a:r>
            <a:br>
              <a:rPr lang="en-US"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 Hardware, the way it should be!</a:t>
            </a: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81487" y="3884883"/>
            <a:ext cx="6095742" cy="171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SzPts val="1905"/>
              <a:buNone/>
              <a:defRPr sz="2117">
                <a:solidFill>
                  <a:schemeClr val="accent3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183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A21F4A92-B526-C0E2-7CA3-0721D7897FD8}"/>
              </a:ext>
            </a:extLst>
          </p:cNvPr>
          <p:cNvSpPr txBox="1">
            <a:spLocks/>
          </p:cNvSpPr>
          <p:nvPr userDrawn="1"/>
        </p:nvSpPr>
        <p:spPr>
          <a:xfrm>
            <a:off x="0" y="3"/>
            <a:ext cx="6095742" cy="6858000"/>
          </a:xfrm>
          <a:prstGeom prst="rect">
            <a:avLst/>
          </a:prstGeom>
          <a:solidFill>
            <a:srgbClr val="FFFFFF"/>
          </a:solidFill>
        </p:spPr>
        <p:txBody>
          <a:bodyPr lIns="571476" tIns="1181050" rIns="0"/>
          <a:lstStyle>
            <a:lvl1pPr marL="0" indent="0" algn="l" defTabSz="720000" rtl="0" eaLnBrk="1" latinLnBrk="0" hangingPunct="1">
              <a:lnSpc>
                <a:spcPts val="2100"/>
              </a:lnSpc>
              <a:spcBef>
                <a:spcPts val="1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lang="en-US" sz="1800" b="0" i="0" kern="1200" dirty="0" smtClean="0">
                <a:solidFill>
                  <a:schemeClr val="bg2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287996" indent="0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503996" indent="0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719996" indent="0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935996" indent="0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1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e-CH" sz="1905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503" y="991347"/>
            <a:ext cx="5333774" cy="5524351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/>
          <a:p>
            <a:pPr lvl="0"/>
            <a:r>
              <a:rPr lang="en-US" dirty="0"/>
              <a:t>First line of text</a:t>
            </a:r>
          </a:p>
          <a:p>
            <a:pPr lvl="1"/>
            <a:r>
              <a:rPr lang="en-US" dirty="0"/>
              <a:t>Subtitle</a:t>
            </a:r>
          </a:p>
          <a:p>
            <a:pPr lvl="2"/>
            <a:r>
              <a:rPr lang="en-US" dirty="0"/>
              <a:t>Sub-subtitle</a:t>
            </a:r>
          </a:p>
          <a:p>
            <a:pPr lvl="3"/>
            <a:r>
              <a:rPr lang="en-US" dirty="0"/>
              <a:t>Normally this should not be here</a:t>
            </a:r>
          </a:p>
          <a:p>
            <a:pPr lvl="4"/>
            <a:r>
              <a:rPr lang="en-US" dirty="0"/>
              <a:t>This level should not be used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3039F93-7DF2-60D6-16FF-CF97CC82260A}"/>
              </a:ext>
            </a:extLst>
          </p:cNvPr>
          <p:cNvSpPr/>
          <p:nvPr userDrawn="1"/>
        </p:nvSpPr>
        <p:spPr>
          <a:xfrm rot="2700000">
            <a:off x="11085905" y="380600"/>
            <a:ext cx="379300" cy="379294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905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9CDF760-B7EB-2325-77A0-22D2F750C836}"/>
              </a:ext>
            </a:extLst>
          </p:cNvPr>
          <p:cNvSpPr/>
          <p:nvPr userDrawn="1"/>
        </p:nvSpPr>
        <p:spPr>
          <a:xfrm rot="2700000">
            <a:off x="11288321" y="229855"/>
            <a:ext cx="680796" cy="680785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905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EA5A80-7EE5-E82F-A70F-F148FEF3207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69708" y="149147"/>
            <a:ext cx="981397" cy="842200"/>
          </a:xfrm>
          <a:prstGeom prst="rect">
            <a:avLst/>
          </a:prstGeom>
          <a:ln w="66675">
            <a:noFill/>
          </a:ln>
        </p:spPr>
      </p:pic>
      <p:sp>
        <p:nvSpPr>
          <p:cNvPr id="15" name="Date Placeholder 12">
            <a:extLst>
              <a:ext uri="{FF2B5EF4-FFF2-40B4-BE49-F238E27FC236}">
                <a16:creationId xmlns:a16="http://schemas.microsoft.com/office/drawing/2014/main" id="{18D25101-8D3A-4FCE-AD45-EFF7381EE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51021" y="6473766"/>
            <a:ext cx="6857709" cy="3067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76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</a:defRPr>
            </a:lvl1pPr>
          </a:lstStyle>
          <a:p>
            <a:r>
              <a:rPr lang="en-US" dirty="0"/>
              <a:t>Add </a:t>
            </a:r>
            <a:r>
              <a:rPr lang="en-US" i="1" dirty="0"/>
              <a:t>date</a:t>
            </a:r>
            <a:r>
              <a:rPr lang="en-US" dirty="0"/>
              <a:t> or a third information here</a:t>
            </a:r>
          </a:p>
        </p:txBody>
      </p:sp>
      <p:sp>
        <p:nvSpPr>
          <p:cNvPr id="16" name="Slide Number Placeholder 13">
            <a:extLst>
              <a:ext uri="{FF2B5EF4-FFF2-40B4-BE49-F238E27FC236}">
                <a16:creationId xmlns:a16="http://schemas.microsoft.com/office/drawing/2014/main" id="{9FD5FD96-2F1C-A83C-31B3-F7A0C195B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85676" y="6473766"/>
            <a:ext cx="598375" cy="3083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376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</a:defRPr>
            </a:lvl1pPr>
          </a:lstStyle>
          <a:p>
            <a:fld id="{33867F2A-E750-44E7-A740-D3E09DF683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9038FDA-08BA-A66A-1241-36A63C59580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6504" y="6517136"/>
            <a:ext cx="1170551" cy="1950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5D4EFA1-A84C-F8AD-9799-5ACEE8E43DC7}"/>
              </a:ext>
            </a:extLst>
          </p:cNvPr>
          <p:cNvGrpSpPr/>
          <p:nvPr userDrawn="1"/>
        </p:nvGrpSpPr>
        <p:grpSpPr>
          <a:xfrm>
            <a:off x="1624922" y="6474583"/>
            <a:ext cx="1418460" cy="306766"/>
            <a:chOff x="3645356" y="188193"/>
            <a:chExt cx="5677387" cy="122780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D51C634-BBE7-C8AC-9A88-CD89B5500A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97D5C1-9506-E7FC-7C0D-931DA2D5FC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37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6" r:id="rId4"/>
    <p:sldLayoutId id="2147483667" r:id="rId5"/>
  </p:sldLayoutIdLst>
  <p:hf hdr="0"/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3810" b="0" i="0" kern="1200" spc="-106" baseline="0">
          <a:ln w="15875" cmpd="sng">
            <a:noFill/>
            <a:round/>
          </a:ln>
          <a:solidFill>
            <a:schemeClr val="accent3"/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304795" indent="-304795" algn="l" defTabSz="761976" rtl="0" eaLnBrk="1" latinLnBrk="0" hangingPunct="1">
        <a:lnSpc>
          <a:spcPct val="100000"/>
        </a:lnSpc>
        <a:spcBef>
          <a:spcPts val="1270"/>
        </a:spcBef>
        <a:buClr>
          <a:schemeClr val="tx1"/>
        </a:buClr>
        <a:buSzPct val="90000"/>
        <a:buFont typeface="Arial" panose="020B0604020202020204" pitchFamily="34" charset="0"/>
        <a:buChar char="•"/>
        <a:defRPr sz="254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1pPr>
      <a:lvl2pPr marL="533383" indent="-228597" algn="l" defTabSz="761976" rtl="0" eaLnBrk="1" latinLnBrk="0" hangingPunct="1">
        <a:lnSpc>
          <a:spcPct val="100000"/>
        </a:lnSpc>
        <a:spcBef>
          <a:spcPts val="635"/>
        </a:spcBef>
        <a:buClr>
          <a:schemeClr val="tx1"/>
        </a:buClr>
        <a:buSzPct val="90000"/>
        <a:buFont typeface="Arial" panose="020B0604020202020204" pitchFamily="34" charset="0"/>
        <a:buChar char="•"/>
        <a:defRPr sz="2117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2pPr>
      <a:lvl3pPr marL="761976" indent="-228597" algn="l" defTabSz="914389" rtl="0" eaLnBrk="1" latinLnBrk="0" hangingPunct="1">
        <a:lnSpc>
          <a:spcPct val="100000"/>
        </a:lnSpc>
        <a:spcBef>
          <a:spcPts val="635"/>
        </a:spcBef>
        <a:buClr>
          <a:schemeClr val="tx1"/>
        </a:buClr>
        <a:buSzPct val="90000"/>
        <a:buFont typeface="Arial" panose="020B0604020202020204" pitchFamily="34" charset="0"/>
        <a:buChar char="•"/>
        <a:defRPr sz="1905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3pPr>
      <a:lvl4pPr marL="990569" indent="-228597" algn="l" defTabSz="914389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27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4pPr>
      <a:lvl5pPr marL="1219162" indent="-228597" algn="l" defTabSz="914389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164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chizhang@iis.ee.ethz.ch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colluca@iis.ee.ethz.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ulp-platform/snitch_cluster/pull/186" TargetMode="External"/><Relationship Id="rId13" Type="http://schemas.openxmlformats.org/officeDocument/2006/relationships/hyperlink" Target="https://github.com/pulp-platform/snitch_cluster/pull/177" TargetMode="External"/><Relationship Id="rId18" Type="http://schemas.openxmlformats.org/officeDocument/2006/relationships/hyperlink" Target="https://github.com/pulp-platform/snitch_cluster/pull/187" TargetMode="External"/><Relationship Id="rId3" Type="http://schemas.openxmlformats.org/officeDocument/2006/relationships/hyperlink" Target="https://github.com/pulp-platform/snitch_cluster/pull/144" TargetMode="External"/><Relationship Id="rId7" Type="http://schemas.openxmlformats.org/officeDocument/2006/relationships/hyperlink" Target="https://github.com/pulp-platform/snitch_cluster/pull/180" TargetMode="External"/><Relationship Id="rId12" Type="http://schemas.openxmlformats.org/officeDocument/2006/relationships/hyperlink" Target="https://github.com/pulp-platform/snitch_cluster/pull/173" TargetMode="External"/><Relationship Id="rId17" Type="http://schemas.openxmlformats.org/officeDocument/2006/relationships/hyperlink" Target="https://github.com/pulp-platform/snitch_cluster/pull/189" TargetMode="External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github.com/pulp-platform/snitch_cluster/pull/188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pulp-platform/snitch_cluster/pull/190" TargetMode="External"/><Relationship Id="rId11" Type="http://schemas.openxmlformats.org/officeDocument/2006/relationships/hyperlink" Target="https://github.com/pulp-platform/snitch_cluster/pull/115" TargetMode="External"/><Relationship Id="rId5" Type="http://schemas.openxmlformats.org/officeDocument/2006/relationships/hyperlink" Target="https://github.com/pulp-platform/snitch_cluster/pull/185" TargetMode="External"/><Relationship Id="rId15" Type="http://schemas.openxmlformats.org/officeDocument/2006/relationships/hyperlink" Target="https://github.com/pulp-platform/snitch_cluster/pull/71" TargetMode="External"/><Relationship Id="rId10" Type="http://schemas.openxmlformats.org/officeDocument/2006/relationships/hyperlink" Target="https://github.com/pulp-platform/snitch_cluster/pull/158" TargetMode="External"/><Relationship Id="rId4" Type="http://schemas.openxmlformats.org/officeDocument/2006/relationships/hyperlink" Target="https://github.com/pulp-platform/snitch_cluster/pull/155" TargetMode="External"/><Relationship Id="rId9" Type="http://schemas.openxmlformats.org/officeDocument/2006/relationships/hyperlink" Target="https://github.com/pulp-platform/snitch_cluster/pull/172" TargetMode="External"/><Relationship Id="rId14" Type="http://schemas.openxmlformats.org/officeDocument/2006/relationships/hyperlink" Target="https://github.com/pulp-platform/snitch_cluster/pull/17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C82FF-100A-C319-A0EF-0C0A6BAB0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E12ABB-D51F-9FC8-775F-6F2F27F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84" y="1723799"/>
            <a:ext cx="10957075" cy="737298"/>
          </a:xfrm>
        </p:spPr>
        <p:txBody>
          <a:bodyPr/>
          <a:lstStyle/>
          <a:p>
            <a:r>
              <a:rPr lang="en-US" altLang="zh-CN" noProof="0" dirty="0" err="1"/>
              <a:t>SoftHier</a:t>
            </a:r>
            <a:r>
              <a:rPr lang="en-US" altLang="zh-CN" noProof="0" dirty="0"/>
              <a:t> Progress Update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BF300B-CDD7-0A9D-6229-20DCCD5D20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487" y="3441348"/>
            <a:ext cx="6095742" cy="1384651"/>
          </a:xfrm>
        </p:spPr>
        <p:txBody>
          <a:bodyPr/>
          <a:lstStyle/>
          <a:p>
            <a:r>
              <a:rPr lang="en-US" b="1" noProof="0" dirty="0">
                <a:latin typeface="+mj-lt"/>
              </a:rPr>
              <a:t>Chi Zhang</a:t>
            </a:r>
            <a:r>
              <a:rPr lang="en-US" noProof="0" dirty="0"/>
              <a:t>	</a:t>
            </a:r>
            <a:r>
              <a:rPr lang="en-US" noProof="0" dirty="0">
                <a:solidFill>
                  <a:schemeClr val="tx1"/>
                </a:solidFill>
                <a:hlinkClick r:id="rId2"/>
              </a:rPr>
              <a:t>chizhang@iis.ee.ethz.ch</a:t>
            </a:r>
            <a:endParaRPr lang="en-US" altLang="zh-CN" dirty="0">
              <a:solidFill>
                <a:schemeClr val="tx1"/>
              </a:solidFill>
            </a:endParaRPr>
          </a:p>
          <a:p>
            <a:br>
              <a:rPr lang="en-US" noProof="0" dirty="0">
                <a:solidFill>
                  <a:schemeClr val="tx1"/>
                </a:solidFill>
              </a:rPr>
            </a:br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393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48B833-1DC6-9BFC-1EA2-AFDBA98AE346}"/>
              </a:ext>
            </a:extLst>
          </p:cNvPr>
          <p:cNvSpPr txBox="1"/>
          <p:nvPr/>
        </p:nvSpPr>
        <p:spPr>
          <a:xfrm>
            <a:off x="140682" y="799250"/>
            <a:ext cx="845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Input tokens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5422061-2835-C4A8-5808-6B755F7B148B}"/>
              </a:ext>
            </a:extLst>
          </p:cNvPr>
          <p:cNvSpPr/>
          <p:nvPr/>
        </p:nvSpPr>
        <p:spPr>
          <a:xfrm>
            <a:off x="1361700" y="997028"/>
            <a:ext cx="1158240" cy="63752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0" cap="none" spc="0" dirty="0" err="1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Embeding</a:t>
            </a:r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8EFDA9-6A6C-9417-1E16-D86E5C07C33D}"/>
              </a:ext>
            </a:extLst>
          </p:cNvPr>
          <p:cNvSpPr/>
          <p:nvPr/>
        </p:nvSpPr>
        <p:spPr>
          <a:xfrm>
            <a:off x="2794260" y="997028"/>
            <a:ext cx="1249680" cy="63752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Transformer</a:t>
            </a:r>
          </a:p>
          <a:p>
            <a:pPr algn="ctr"/>
            <a:r>
              <a:rPr lang="en-US" altLang="zh-CN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Layer1</a:t>
            </a:r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8FDD42-F435-6DDA-1EE0-8A24D7244453}"/>
              </a:ext>
            </a:extLst>
          </p:cNvPr>
          <p:cNvSpPr/>
          <p:nvPr/>
        </p:nvSpPr>
        <p:spPr>
          <a:xfrm>
            <a:off x="4318260" y="997028"/>
            <a:ext cx="1249680" cy="63752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Transformer</a:t>
            </a:r>
          </a:p>
          <a:p>
            <a:pPr algn="ctr"/>
            <a:r>
              <a:rPr lang="en-US" altLang="zh-CN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Layer2</a:t>
            </a:r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F8312A-3C18-B77F-93CF-2A1CEA33843C}"/>
              </a:ext>
            </a:extLst>
          </p:cNvPr>
          <p:cNvSpPr/>
          <p:nvPr/>
        </p:nvSpPr>
        <p:spPr>
          <a:xfrm>
            <a:off x="6187700" y="997028"/>
            <a:ext cx="1249680" cy="63752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Transformer</a:t>
            </a:r>
          </a:p>
          <a:p>
            <a:pPr algn="ctr"/>
            <a:r>
              <a:rPr lang="en-US" altLang="zh-CN" b="1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LayerL</a:t>
            </a:r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9C74C64-5742-F426-4B3F-B1D62125FFF9}"/>
              </a:ext>
            </a:extLst>
          </p:cNvPr>
          <p:cNvSpPr txBox="1"/>
          <p:nvPr/>
        </p:nvSpPr>
        <p:spPr>
          <a:xfrm>
            <a:off x="5547620" y="843957"/>
            <a:ext cx="1410422" cy="374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……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2AD0A30-8494-F50D-F98E-466E305DF6D2}"/>
              </a:ext>
            </a:extLst>
          </p:cNvPr>
          <p:cNvSpPr/>
          <p:nvPr/>
        </p:nvSpPr>
        <p:spPr>
          <a:xfrm>
            <a:off x="7636944" y="997028"/>
            <a:ext cx="1158240" cy="63752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Prediction</a:t>
            </a:r>
          </a:p>
          <a:p>
            <a:pPr algn="ctr"/>
            <a:r>
              <a:rPr lang="en-US" altLang="zh-CN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Head</a:t>
            </a:r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BFDC42-4465-94C1-8C3D-F5A95DC378BB}"/>
              </a:ext>
            </a:extLst>
          </p:cNvPr>
          <p:cNvSpPr txBox="1"/>
          <p:nvPr/>
        </p:nvSpPr>
        <p:spPr>
          <a:xfrm>
            <a:off x="9218268" y="797060"/>
            <a:ext cx="7591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Next token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C344C80-4E1F-1D16-AD31-C00EBD65FA9D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985780" y="1122416"/>
            <a:ext cx="375920" cy="193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241F355-09B8-9E27-CC77-5C9B163D8F91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2519940" y="1315792"/>
            <a:ext cx="2743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16232F2-36D9-8F0E-2E1B-413C24A1607E}"/>
              </a:ext>
            </a:extLst>
          </p:cNvPr>
          <p:cNvCxnSpPr>
            <a:cxnSpLocks/>
          </p:cNvCxnSpPr>
          <p:nvPr/>
        </p:nvCxnSpPr>
        <p:spPr>
          <a:xfrm>
            <a:off x="4043940" y="1122416"/>
            <a:ext cx="2743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40B1EC1-0935-4339-2C28-22606C9307AE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7437380" y="1315792"/>
            <a:ext cx="1995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6BE1FDF-9BBE-AAB8-368E-16BE8F107AB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8795184" y="1120226"/>
            <a:ext cx="423084" cy="1955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45F6A5E7-CD51-AF55-CF01-EAC52347B6B6}"/>
              </a:ext>
            </a:extLst>
          </p:cNvPr>
          <p:cNvGrpSpPr/>
          <p:nvPr/>
        </p:nvGrpSpPr>
        <p:grpSpPr>
          <a:xfrm>
            <a:off x="2750412" y="1811330"/>
            <a:ext cx="4004110" cy="873486"/>
            <a:chOff x="4086192" y="1917336"/>
            <a:chExt cx="4004110" cy="1403380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6C861BB9-64D4-BEEF-C21F-BF9365CB46F0}"/>
                </a:ext>
              </a:extLst>
            </p:cNvPr>
            <p:cNvGrpSpPr/>
            <p:nvPr/>
          </p:nvGrpSpPr>
          <p:grpSpPr>
            <a:xfrm>
              <a:off x="4197036" y="2066619"/>
              <a:ext cx="3797928" cy="1163980"/>
              <a:chOff x="1528446" y="3289300"/>
              <a:chExt cx="3797928" cy="1163980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87D6503-798B-2D56-8132-1F856B7B3EF6}"/>
                  </a:ext>
                </a:extLst>
              </p:cNvPr>
              <p:cNvSpPr/>
              <p:nvPr/>
            </p:nvSpPr>
            <p:spPr>
              <a:xfrm>
                <a:off x="1899920" y="3429000"/>
                <a:ext cx="548640" cy="102428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Norm</a:t>
                </a:r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100FEEA-2F9B-2CF2-C073-76D6CDF5D1A1}"/>
                  </a:ext>
                </a:extLst>
              </p:cNvPr>
              <p:cNvSpPr/>
              <p:nvPr/>
            </p:nvSpPr>
            <p:spPr>
              <a:xfrm>
                <a:off x="2463800" y="3429000"/>
                <a:ext cx="670560" cy="102428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MHA</a:t>
                </a:r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D86F56EF-56DF-60BD-A20C-53E3EC1DF2E3}"/>
                  </a:ext>
                </a:extLst>
              </p:cNvPr>
              <p:cNvSpPr/>
              <p:nvPr/>
            </p:nvSpPr>
            <p:spPr>
              <a:xfrm>
                <a:off x="3560918" y="3429000"/>
                <a:ext cx="548640" cy="102428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Norm</a:t>
                </a:r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AC8118E7-DFE2-BBD7-EBBC-48E186298EC9}"/>
                  </a:ext>
                </a:extLst>
              </p:cNvPr>
              <p:cNvSpPr/>
              <p:nvPr/>
            </p:nvSpPr>
            <p:spPr>
              <a:xfrm>
                <a:off x="4124798" y="3429000"/>
                <a:ext cx="670560" cy="102428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MLP</a:t>
                </a:r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40" name="直接箭头连接符 39">
                <a:extLst>
                  <a:ext uri="{FF2B5EF4-FFF2-40B4-BE49-F238E27FC236}">
                    <a16:creationId xmlns:a16="http://schemas.microsoft.com/office/drawing/2014/main" id="{5EDC6B6A-11FC-B865-0214-4E981D265817}"/>
                  </a:ext>
                </a:extLst>
              </p:cNvPr>
              <p:cNvCxnSpPr>
                <a:cxnSpLocks/>
                <a:stCxn id="41" idx="6"/>
                <a:endCxn id="37" idx="1"/>
              </p:cNvCxnSpPr>
              <p:nvPr/>
            </p:nvCxnSpPr>
            <p:spPr>
              <a:xfrm>
                <a:off x="3314066" y="3941140"/>
                <a:ext cx="24685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3E6D4C6E-3B47-07C4-EA97-308B858BDDCA}"/>
                  </a:ext>
                </a:extLst>
              </p:cNvPr>
              <p:cNvSpPr/>
              <p:nvPr/>
            </p:nvSpPr>
            <p:spPr>
              <a:xfrm>
                <a:off x="3143250" y="3855732"/>
                <a:ext cx="170816" cy="1708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+</a:t>
                </a:r>
                <a:endParaRPr lang="zh-CN" altLang="en-US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18F00C41-0230-C2A2-88C6-FBF18570FA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446" y="3941140"/>
                <a:ext cx="3714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58CA1CB0-8FFF-DF9A-3B1C-F2FF5D502612}"/>
                  </a:ext>
                </a:extLst>
              </p:cNvPr>
              <p:cNvGrpSpPr/>
              <p:nvPr/>
            </p:nvGrpSpPr>
            <p:grpSpPr>
              <a:xfrm>
                <a:off x="1734346" y="3289300"/>
                <a:ext cx="1507014" cy="647606"/>
                <a:chOff x="1734346" y="3289300"/>
                <a:chExt cx="1507014" cy="647606"/>
              </a:xfrm>
            </p:grpSpPr>
            <p:cxnSp>
              <p:nvCxnSpPr>
                <p:cNvPr id="45" name="直接箭头连接符 44">
                  <a:extLst>
                    <a:ext uri="{FF2B5EF4-FFF2-40B4-BE49-F238E27FC236}">
                      <a16:creationId xmlns:a16="http://schemas.microsoft.com/office/drawing/2014/main" id="{AE8DC4A6-DBB1-96B6-5FD8-EBEF211BCBB3}"/>
                    </a:ext>
                  </a:extLst>
                </p:cNvPr>
                <p:cNvCxnSpPr>
                  <a:cxnSpLocks/>
                  <a:endCxn id="41" idx="0"/>
                </p:cNvCxnSpPr>
                <p:nvPr/>
              </p:nvCxnSpPr>
              <p:spPr>
                <a:xfrm>
                  <a:off x="3228658" y="3289300"/>
                  <a:ext cx="0" cy="56643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箭头连接符 47">
                  <a:extLst>
                    <a:ext uri="{FF2B5EF4-FFF2-40B4-BE49-F238E27FC236}">
                      <a16:creationId xmlns:a16="http://schemas.microsoft.com/office/drawing/2014/main" id="{62B689AD-0130-27CD-460C-AEF878401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34346" y="3308352"/>
                  <a:ext cx="1507014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箭头连接符 50">
                  <a:extLst>
                    <a:ext uri="{FF2B5EF4-FFF2-40B4-BE49-F238E27FC236}">
                      <a16:creationId xmlns:a16="http://schemas.microsoft.com/office/drawing/2014/main" id="{C0CB16ED-DC14-0505-1D0B-872274B9F6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53396" y="3304118"/>
                  <a:ext cx="0" cy="632788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27383330-8E79-E22A-6B34-65B3D1E96E26}"/>
                  </a:ext>
                </a:extLst>
              </p:cNvPr>
              <p:cNvGrpSpPr/>
              <p:nvPr/>
            </p:nvGrpSpPr>
            <p:grpSpPr>
              <a:xfrm>
                <a:off x="3375181" y="3289300"/>
                <a:ext cx="1507014" cy="647606"/>
                <a:chOff x="1734346" y="3289300"/>
                <a:chExt cx="1507014" cy="647606"/>
              </a:xfrm>
            </p:grpSpPr>
            <p:cxnSp>
              <p:nvCxnSpPr>
                <p:cNvPr id="57" name="直接箭头连接符 56">
                  <a:extLst>
                    <a:ext uri="{FF2B5EF4-FFF2-40B4-BE49-F238E27FC236}">
                      <a16:creationId xmlns:a16="http://schemas.microsoft.com/office/drawing/2014/main" id="{ADD65EFA-C894-F359-E723-89D452D73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28658" y="3289300"/>
                  <a:ext cx="0" cy="56643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箭头连接符 57">
                  <a:extLst>
                    <a:ext uri="{FF2B5EF4-FFF2-40B4-BE49-F238E27FC236}">
                      <a16:creationId xmlns:a16="http://schemas.microsoft.com/office/drawing/2014/main" id="{80C9F418-6B7F-B99F-9632-9CF1742CE4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34346" y="3308352"/>
                  <a:ext cx="1507014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箭头连接符 58">
                  <a:extLst>
                    <a:ext uri="{FF2B5EF4-FFF2-40B4-BE49-F238E27FC236}">
                      <a16:creationId xmlns:a16="http://schemas.microsoft.com/office/drawing/2014/main" id="{11F01DD3-E4DE-D8DD-8F92-F05ABF1B44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53396" y="3304118"/>
                  <a:ext cx="0" cy="632788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E28E5CDB-21E8-F78A-ABB5-7841E866499C}"/>
                  </a:ext>
                </a:extLst>
              </p:cNvPr>
              <p:cNvCxnSpPr>
                <a:cxnSpLocks/>
                <a:stCxn id="61" idx="6"/>
              </p:cNvCxnSpPr>
              <p:nvPr/>
            </p:nvCxnSpPr>
            <p:spPr>
              <a:xfrm>
                <a:off x="4954900" y="3941140"/>
                <a:ext cx="3714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76B977B0-F2DC-ECCD-B541-BAEE7ACD8648}"/>
                  </a:ext>
                </a:extLst>
              </p:cNvPr>
              <p:cNvSpPr/>
              <p:nvPr/>
            </p:nvSpPr>
            <p:spPr>
              <a:xfrm>
                <a:off x="4784084" y="3855732"/>
                <a:ext cx="170816" cy="1708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+</a:t>
                </a:r>
                <a:endParaRPr lang="zh-CN" altLang="en-US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C90B3393-42F0-A43F-34A7-56EB101AF7A8}"/>
                </a:ext>
              </a:extLst>
            </p:cNvPr>
            <p:cNvSpPr/>
            <p:nvPr/>
          </p:nvSpPr>
          <p:spPr>
            <a:xfrm>
              <a:off x="4086192" y="1917336"/>
              <a:ext cx="4004110" cy="140338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7BC18BEC-A6C2-FCAB-BE87-697E685A5512}"/>
              </a:ext>
            </a:extLst>
          </p:cNvPr>
          <p:cNvGrpSpPr/>
          <p:nvPr/>
        </p:nvGrpSpPr>
        <p:grpSpPr>
          <a:xfrm>
            <a:off x="1343771" y="2939879"/>
            <a:ext cx="8191945" cy="3501957"/>
            <a:chOff x="767883" y="3293752"/>
            <a:chExt cx="8191945" cy="3501957"/>
          </a:xfrm>
        </p:grpSpPr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05DF1579-EF9F-0B2B-3282-C879B51F68A0}"/>
                </a:ext>
              </a:extLst>
            </p:cNvPr>
            <p:cNvSpPr/>
            <p:nvPr/>
          </p:nvSpPr>
          <p:spPr>
            <a:xfrm>
              <a:off x="2445861" y="3293752"/>
              <a:ext cx="4572001" cy="315920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34685C03-42BC-A546-935E-1557072CDD35}"/>
                </a:ext>
              </a:extLst>
            </p:cNvPr>
            <p:cNvSpPr/>
            <p:nvPr/>
          </p:nvSpPr>
          <p:spPr>
            <a:xfrm>
              <a:off x="2341023" y="3403596"/>
              <a:ext cx="4572001" cy="315920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208DB494-01F2-FB80-CCFA-8D0498913966}"/>
                </a:ext>
              </a:extLst>
            </p:cNvPr>
            <p:cNvSpPr/>
            <p:nvPr/>
          </p:nvSpPr>
          <p:spPr>
            <a:xfrm>
              <a:off x="2249372" y="3504013"/>
              <a:ext cx="4572001" cy="315920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6BE4547F-2383-5586-8A7A-A57C1056C04F}"/>
                </a:ext>
              </a:extLst>
            </p:cNvPr>
            <p:cNvSpPr/>
            <p:nvPr/>
          </p:nvSpPr>
          <p:spPr>
            <a:xfrm>
              <a:off x="2113280" y="3599270"/>
              <a:ext cx="4572001" cy="31870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38A9F840-EF0C-50AE-1E2A-CC7ECDE0D7B5}"/>
                </a:ext>
              </a:extLst>
            </p:cNvPr>
            <p:cNvGrpSpPr/>
            <p:nvPr/>
          </p:nvGrpSpPr>
          <p:grpSpPr>
            <a:xfrm>
              <a:off x="2280062" y="3713492"/>
              <a:ext cx="1484232" cy="918294"/>
              <a:chOff x="1651000" y="4081273"/>
              <a:chExt cx="1484232" cy="918294"/>
            </a:xfrm>
          </p:grpSpPr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3BFCB539-A3F1-F3CF-26A7-4658A897B052}"/>
                  </a:ext>
                </a:extLst>
              </p:cNvPr>
              <p:cNvSpPr/>
              <p:nvPr/>
            </p:nvSpPr>
            <p:spPr>
              <a:xfrm>
                <a:off x="1651000" y="4081273"/>
                <a:ext cx="827168" cy="62280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Input</a:t>
                </a:r>
                <a:endParaRPr lang="zh-CN" altLang="en-US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7652C0FF-F319-72F6-39C3-9476130EE3C3}"/>
                  </a:ext>
                </a:extLst>
              </p:cNvPr>
              <p:cNvSpPr/>
              <p:nvPr/>
            </p:nvSpPr>
            <p:spPr>
              <a:xfrm>
                <a:off x="2651760" y="4081273"/>
                <a:ext cx="142240" cy="9182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i="0" cap="none" spc="0" dirty="0" err="1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W</a:t>
                </a:r>
                <a:r>
                  <a:rPr lang="en-US" altLang="zh-CN" sz="1000" b="1" i="0" cap="none" spc="0" baseline="-25000" dirty="0" err="1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31D1509D-E3AB-FF68-B787-D9E2345BE61D}"/>
                  </a:ext>
                </a:extLst>
              </p:cNvPr>
              <p:cNvSpPr txBox="1"/>
              <p:nvPr/>
            </p:nvSpPr>
            <p:spPr>
              <a:xfrm>
                <a:off x="2494678" y="4208009"/>
                <a:ext cx="1151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/>
                  <a:t>x</a:t>
                </a:r>
                <a:endParaRPr lang="zh-CN" altLang="en-US" dirty="0"/>
              </a:p>
            </p:txBody>
          </p:sp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E25CA55F-8F75-E2D8-1F7A-9D5F73154242}"/>
                  </a:ext>
                </a:extLst>
              </p:cNvPr>
              <p:cNvSpPr txBox="1"/>
              <p:nvPr/>
            </p:nvSpPr>
            <p:spPr>
              <a:xfrm>
                <a:off x="2835910" y="4213350"/>
                <a:ext cx="1151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/>
                  <a:t>=</a:t>
                </a:r>
                <a:endParaRPr lang="zh-CN" altLang="en-US" dirty="0"/>
              </a:p>
            </p:txBody>
          </p: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D4C1D1AA-AC38-073B-9C0C-A6608B2F4F3A}"/>
                  </a:ext>
                </a:extLst>
              </p:cNvPr>
              <p:cNvSpPr/>
              <p:nvPr/>
            </p:nvSpPr>
            <p:spPr>
              <a:xfrm>
                <a:off x="2992992" y="4081273"/>
                <a:ext cx="142240" cy="62280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D0664FD1-7A34-D5C9-1F33-D64A1D1F6E43}"/>
                </a:ext>
              </a:extLst>
            </p:cNvPr>
            <p:cNvGrpSpPr/>
            <p:nvPr/>
          </p:nvGrpSpPr>
          <p:grpSpPr>
            <a:xfrm>
              <a:off x="2280062" y="4737772"/>
              <a:ext cx="1484232" cy="918294"/>
              <a:chOff x="1651000" y="4081273"/>
              <a:chExt cx="1484232" cy="918294"/>
            </a:xfrm>
          </p:grpSpPr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1C4D3D33-E90F-8355-1CFB-43EF91090BD2}"/>
                  </a:ext>
                </a:extLst>
              </p:cNvPr>
              <p:cNvSpPr/>
              <p:nvPr/>
            </p:nvSpPr>
            <p:spPr>
              <a:xfrm>
                <a:off x="1651000" y="4081273"/>
                <a:ext cx="827168" cy="62280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Input</a:t>
                </a:r>
                <a:endParaRPr lang="zh-CN" altLang="en-US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ADCDA600-096A-18CB-FD2E-F406A6BDF0C7}"/>
                  </a:ext>
                </a:extLst>
              </p:cNvPr>
              <p:cNvSpPr/>
              <p:nvPr/>
            </p:nvSpPr>
            <p:spPr>
              <a:xfrm>
                <a:off x="2651760" y="4081273"/>
                <a:ext cx="142240" cy="918294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i="0" cap="none" spc="0" dirty="0" err="1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W</a:t>
                </a:r>
                <a:r>
                  <a:rPr lang="en-US" altLang="zh-CN" sz="1000" b="1" i="0" cap="none" spc="0" baseline="-25000" dirty="0" err="1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3FDF03E9-AEA1-D166-9906-06D75413D080}"/>
                  </a:ext>
                </a:extLst>
              </p:cNvPr>
              <p:cNvSpPr txBox="1"/>
              <p:nvPr/>
            </p:nvSpPr>
            <p:spPr>
              <a:xfrm>
                <a:off x="2494678" y="4208009"/>
                <a:ext cx="1151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/>
                  <a:t>x</a:t>
                </a:r>
                <a:endParaRPr lang="zh-CN" altLang="en-US" dirty="0"/>
              </a:p>
            </p:txBody>
          </p:sp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549430CF-9D24-71C1-7C07-31E800F41C37}"/>
                  </a:ext>
                </a:extLst>
              </p:cNvPr>
              <p:cNvSpPr txBox="1"/>
              <p:nvPr/>
            </p:nvSpPr>
            <p:spPr>
              <a:xfrm>
                <a:off x="2835910" y="4213350"/>
                <a:ext cx="1151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/>
                  <a:t>=</a:t>
                </a:r>
                <a:endParaRPr lang="zh-CN" altLang="en-US" dirty="0"/>
              </a:p>
            </p:txBody>
          </p:sp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75563B46-F1B6-1249-F4B7-C2A7C8B499C5}"/>
                  </a:ext>
                </a:extLst>
              </p:cNvPr>
              <p:cNvSpPr/>
              <p:nvPr/>
            </p:nvSpPr>
            <p:spPr>
              <a:xfrm>
                <a:off x="2992992" y="4081273"/>
                <a:ext cx="142240" cy="62280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CB2BCFC7-6C5F-7F19-D3EC-3927FBA31C80}"/>
                </a:ext>
              </a:extLst>
            </p:cNvPr>
            <p:cNvGrpSpPr/>
            <p:nvPr/>
          </p:nvGrpSpPr>
          <p:grpSpPr>
            <a:xfrm>
              <a:off x="2280062" y="5762052"/>
              <a:ext cx="1484232" cy="918294"/>
              <a:chOff x="1651000" y="4081273"/>
              <a:chExt cx="1484232" cy="918294"/>
            </a:xfrm>
          </p:grpSpPr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4C56C305-E36E-6094-D06D-1891312FE1EE}"/>
                  </a:ext>
                </a:extLst>
              </p:cNvPr>
              <p:cNvSpPr/>
              <p:nvPr/>
            </p:nvSpPr>
            <p:spPr>
              <a:xfrm>
                <a:off x="1651000" y="4081273"/>
                <a:ext cx="827168" cy="62280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Input</a:t>
                </a:r>
                <a:endParaRPr lang="zh-CN" altLang="en-US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C72F6405-6CD3-F6AB-E4DC-4BCF56BAA355}"/>
                  </a:ext>
                </a:extLst>
              </p:cNvPr>
              <p:cNvSpPr/>
              <p:nvPr/>
            </p:nvSpPr>
            <p:spPr>
              <a:xfrm>
                <a:off x="2651760" y="4081273"/>
                <a:ext cx="142240" cy="918294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W</a:t>
                </a:r>
                <a:r>
                  <a:rPr lang="en-US" altLang="zh-CN" sz="1000" b="1" i="0" cap="none" spc="0" baseline="-2500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5A893C24-D3E7-DC4E-F3F9-6E71A99CB58F}"/>
                  </a:ext>
                </a:extLst>
              </p:cNvPr>
              <p:cNvSpPr txBox="1"/>
              <p:nvPr/>
            </p:nvSpPr>
            <p:spPr>
              <a:xfrm>
                <a:off x="2494678" y="4208009"/>
                <a:ext cx="1151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/>
                  <a:t>x</a:t>
                </a:r>
                <a:endParaRPr lang="zh-CN" altLang="en-US" dirty="0"/>
              </a:p>
            </p:txBody>
          </p:sp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F607A60A-023D-726A-E3F4-8F10BD37700B}"/>
                  </a:ext>
                </a:extLst>
              </p:cNvPr>
              <p:cNvSpPr txBox="1"/>
              <p:nvPr/>
            </p:nvSpPr>
            <p:spPr>
              <a:xfrm>
                <a:off x="2835910" y="4213350"/>
                <a:ext cx="1151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/>
                  <a:t>=</a:t>
                </a:r>
                <a:endParaRPr lang="zh-CN" altLang="en-US" dirty="0"/>
              </a:p>
            </p:txBody>
          </p:sp>
          <p:sp>
            <p:nvSpPr>
              <p:cNvPr id="165" name="矩形 164">
                <a:extLst>
                  <a:ext uri="{FF2B5EF4-FFF2-40B4-BE49-F238E27FC236}">
                    <a16:creationId xmlns:a16="http://schemas.microsoft.com/office/drawing/2014/main" id="{61C6D61E-C973-AF44-C81F-45E24C3080B7}"/>
                  </a:ext>
                </a:extLst>
              </p:cNvPr>
              <p:cNvSpPr/>
              <p:nvPr/>
            </p:nvSpPr>
            <p:spPr>
              <a:xfrm>
                <a:off x="2992992" y="4081273"/>
                <a:ext cx="142240" cy="622805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A181BCB7-5E7D-4CA2-5034-9C0C85717047}"/>
                </a:ext>
              </a:extLst>
            </p:cNvPr>
            <p:cNvSpPr/>
            <p:nvPr/>
          </p:nvSpPr>
          <p:spPr>
            <a:xfrm>
              <a:off x="4181055" y="3713491"/>
              <a:ext cx="142240" cy="62280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Q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095066A3-37F1-BA7D-8CEC-00C18898C40C}"/>
                </a:ext>
              </a:extLst>
            </p:cNvPr>
            <p:cNvSpPr/>
            <p:nvPr/>
          </p:nvSpPr>
          <p:spPr>
            <a:xfrm>
              <a:off x="4421192" y="4452492"/>
              <a:ext cx="622805" cy="1422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K</a:t>
              </a:r>
              <a:r>
                <a:rPr lang="en-US" altLang="zh-CN" sz="1000" b="1" i="0" cap="none" spc="0" baseline="30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T</a:t>
              </a:r>
              <a:endParaRPr lang="zh-CN" altLang="en-US" sz="1000" b="1" i="0" cap="none" spc="0" baseline="30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243C9BB0-E2A5-4B8F-24F3-91A9051D958C}"/>
                </a:ext>
              </a:extLst>
            </p:cNvPr>
            <p:cNvSpPr/>
            <p:nvPr/>
          </p:nvSpPr>
          <p:spPr>
            <a:xfrm>
              <a:off x="4421193" y="3713491"/>
              <a:ext cx="622805" cy="62280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Attention</a:t>
              </a:r>
            </a:p>
          </p:txBody>
        </p:sp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B332A396-9494-43C6-D218-5FCBBF2CEBB7}"/>
                </a:ext>
              </a:extLst>
            </p:cNvPr>
            <p:cNvSpPr txBox="1"/>
            <p:nvPr/>
          </p:nvSpPr>
          <p:spPr>
            <a:xfrm>
              <a:off x="4273868" y="4225400"/>
              <a:ext cx="1151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x</a:t>
              </a:r>
              <a:endParaRPr lang="zh-CN" altLang="en-US" dirty="0"/>
            </a:p>
          </p:txBody>
        </p:sp>
        <p:cxnSp>
          <p:nvCxnSpPr>
            <p:cNvPr id="171" name="直接箭头连接符 170">
              <a:extLst>
                <a:ext uri="{FF2B5EF4-FFF2-40B4-BE49-F238E27FC236}">
                  <a16:creationId xmlns:a16="http://schemas.microsoft.com/office/drawing/2014/main" id="{B8F50C7D-9EFF-DB7C-B3CA-93C1589E1DB2}"/>
                </a:ext>
              </a:extLst>
            </p:cNvPr>
            <p:cNvCxnSpPr>
              <a:cxnSpLocks/>
              <a:stCxn id="147" idx="3"/>
              <a:endCxn id="167" idx="1"/>
            </p:cNvCxnSpPr>
            <p:nvPr/>
          </p:nvCxnSpPr>
          <p:spPr>
            <a:xfrm flipV="1">
              <a:off x="3764294" y="4024894"/>
              <a:ext cx="416761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58F86F9F-EC5B-7698-04CE-35318327C42F}"/>
                </a:ext>
              </a:extLst>
            </p:cNvPr>
            <p:cNvCxnSpPr>
              <a:cxnSpLocks/>
              <a:endCxn id="168" idx="2"/>
            </p:cNvCxnSpPr>
            <p:nvPr/>
          </p:nvCxnSpPr>
          <p:spPr>
            <a:xfrm flipV="1">
              <a:off x="4732595" y="4594731"/>
              <a:ext cx="0" cy="4732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A831978F-BF53-CBA9-DBEC-2D95B9854C7A}"/>
                </a:ext>
              </a:extLst>
            </p:cNvPr>
            <p:cNvCxnSpPr>
              <a:cxnSpLocks/>
              <a:stCxn id="159" idx="3"/>
            </p:cNvCxnSpPr>
            <p:nvPr/>
          </p:nvCxnSpPr>
          <p:spPr>
            <a:xfrm>
              <a:off x="3764294" y="5049175"/>
              <a:ext cx="9683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箭头连接符 189">
              <a:extLst>
                <a:ext uri="{FF2B5EF4-FFF2-40B4-BE49-F238E27FC236}">
                  <a16:creationId xmlns:a16="http://schemas.microsoft.com/office/drawing/2014/main" id="{00427244-1749-3A3C-3A4B-24A2CE1C1451}"/>
                </a:ext>
              </a:extLst>
            </p:cNvPr>
            <p:cNvCxnSpPr>
              <a:cxnSpLocks/>
              <a:stCxn id="169" idx="3"/>
              <a:endCxn id="193" idx="1"/>
            </p:cNvCxnSpPr>
            <p:nvPr/>
          </p:nvCxnSpPr>
          <p:spPr>
            <a:xfrm>
              <a:off x="5043998" y="4024894"/>
              <a:ext cx="5820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E761008D-E2AD-CED0-207E-D258DF9CE7F6}"/>
                </a:ext>
              </a:extLst>
            </p:cNvPr>
            <p:cNvSpPr/>
            <p:nvPr/>
          </p:nvSpPr>
          <p:spPr>
            <a:xfrm>
              <a:off x="5626080" y="3713491"/>
              <a:ext cx="622805" cy="62280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A2FA6D7C-D08E-99B9-050C-68D288C83844}"/>
                </a:ext>
              </a:extLst>
            </p:cNvPr>
            <p:cNvSpPr txBox="1"/>
            <p:nvPr/>
          </p:nvSpPr>
          <p:spPr>
            <a:xfrm>
              <a:off x="4948749" y="3713491"/>
              <a:ext cx="7500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 err="1"/>
                <a:t>softmax</a:t>
              </a:r>
              <a:endParaRPr lang="zh-CN" altLang="en-US" sz="1400" dirty="0"/>
            </a:p>
          </p:txBody>
        </p:sp>
        <p:cxnSp>
          <p:nvCxnSpPr>
            <p:cNvPr id="197" name="直接箭头连接符 196">
              <a:extLst>
                <a:ext uri="{FF2B5EF4-FFF2-40B4-BE49-F238E27FC236}">
                  <a16:creationId xmlns:a16="http://schemas.microsoft.com/office/drawing/2014/main" id="{06958F2E-A3FC-34D0-5C6A-46DBF432F123}"/>
                </a:ext>
              </a:extLst>
            </p:cNvPr>
            <p:cNvCxnSpPr>
              <a:cxnSpLocks/>
            </p:cNvCxnSpPr>
            <p:nvPr/>
          </p:nvCxnSpPr>
          <p:spPr>
            <a:xfrm>
              <a:off x="3764294" y="6073454"/>
              <a:ext cx="27215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箭头连接符 198">
              <a:extLst>
                <a:ext uri="{FF2B5EF4-FFF2-40B4-BE49-F238E27FC236}">
                  <a16:creationId xmlns:a16="http://schemas.microsoft.com/office/drawing/2014/main" id="{76285A85-BD62-00A6-6BE4-F653AA3BC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8902" y="4410066"/>
              <a:ext cx="0" cy="1663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9C087C24-B661-183F-907A-D0C448C29646}"/>
                </a:ext>
              </a:extLst>
            </p:cNvPr>
            <p:cNvSpPr txBox="1"/>
            <p:nvPr/>
          </p:nvSpPr>
          <p:spPr>
            <a:xfrm>
              <a:off x="6259257" y="3847224"/>
              <a:ext cx="1151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x</a:t>
              </a:r>
              <a:endParaRPr lang="zh-CN" altLang="en-US" dirty="0"/>
            </a:p>
          </p:txBody>
        </p: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57BC5D65-4353-B974-F5D1-AE29159A45D1}"/>
                </a:ext>
              </a:extLst>
            </p:cNvPr>
            <p:cNvSpPr/>
            <p:nvPr/>
          </p:nvSpPr>
          <p:spPr>
            <a:xfrm>
              <a:off x="6397782" y="3713491"/>
              <a:ext cx="142240" cy="62280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7" name="文本框 206">
              <a:extLst>
                <a:ext uri="{FF2B5EF4-FFF2-40B4-BE49-F238E27FC236}">
                  <a16:creationId xmlns:a16="http://schemas.microsoft.com/office/drawing/2014/main" id="{21C3D91D-F4AF-DF21-79AF-40C23B1753E2}"/>
                </a:ext>
              </a:extLst>
            </p:cNvPr>
            <p:cNvSpPr txBox="1"/>
            <p:nvPr/>
          </p:nvSpPr>
          <p:spPr>
            <a:xfrm>
              <a:off x="4705183" y="6395599"/>
              <a:ext cx="19800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3"/>
                  </a:solidFill>
                </a:rPr>
                <a:t>Attention Head</a:t>
              </a:r>
              <a:endParaRPr lang="zh-CN" altLang="en-US" sz="2000" b="1" dirty="0">
                <a:solidFill>
                  <a:schemeClr val="accent3"/>
                </a:solidFill>
              </a:endParaRPr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C9091CA8-1F7F-8BFF-5598-EA62FBCFF386}"/>
                </a:ext>
              </a:extLst>
            </p:cNvPr>
            <p:cNvSpPr/>
            <p:nvPr/>
          </p:nvSpPr>
          <p:spPr>
            <a:xfrm>
              <a:off x="767883" y="3319156"/>
              <a:ext cx="827168" cy="622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Input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15" name="直接箭头连接符 214">
              <a:extLst>
                <a:ext uri="{FF2B5EF4-FFF2-40B4-BE49-F238E27FC236}">
                  <a16:creationId xmlns:a16="http://schemas.microsoft.com/office/drawing/2014/main" id="{C833942F-9B09-6740-56DB-98E5726EAAB6}"/>
                </a:ext>
              </a:extLst>
            </p:cNvPr>
            <p:cNvCxnSpPr>
              <a:cxnSpLocks/>
              <a:stCxn id="214" idx="3"/>
            </p:cNvCxnSpPr>
            <p:nvPr/>
          </p:nvCxnSpPr>
          <p:spPr>
            <a:xfrm flipV="1">
              <a:off x="1595051" y="3319156"/>
              <a:ext cx="850810" cy="3114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箭头连接符 219">
              <a:extLst>
                <a:ext uri="{FF2B5EF4-FFF2-40B4-BE49-F238E27FC236}">
                  <a16:creationId xmlns:a16="http://schemas.microsoft.com/office/drawing/2014/main" id="{44355B52-65C8-BBAD-CEAB-514DF3B8C355}"/>
                </a:ext>
              </a:extLst>
            </p:cNvPr>
            <p:cNvCxnSpPr>
              <a:cxnSpLocks/>
              <a:stCxn id="214" idx="3"/>
            </p:cNvCxnSpPr>
            <p:nvPr/>
          </p:nvCxnSpPr>
          <p:spPr>
            <a:xfrm flipV="1">
              <a:off x="1595051" y="3461660"/>
              <a:ext cx="745972" cy="1688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箭头连接符 222">
              <a:extLst>
                <a:ext uri="{FF2B5EF4-FFF2-40B4-BE49-F238E27FC236}">
                  <a16:creationId xmlns:a16="http://schemas.microsoft.com/office/drawing/2014/main" id="{0BE974CF-8D9D-640C-17B3-26960ADAC54C}"/>
                </a:ext>
              </a:extLst>
            </p:cNvPr>
            <p:cNvCxnSpPr>
              <a:cxnSpLocks/>
              <a:stCxn id="214" idx="3"/>
            </p:cNvCxnSpPr>
            <p:nvPr/>
          </p:nvCxnSpPr>
          <p:spPr>
            <a:xfrm flipV="1">
              <a:off x="1595051" y="3570019"/>
              <a:ext cx="654321" cy="605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箭头连接符 225">
              <a:extLst>
                <a:ext uri="{FF2B5EF4-FFF2-40B4-BE49-F238E27FC236}">
                  <a16:creationId xmlns:a16="http://schemas.microsoft.com/office/drawing/2014/main" id="{53381CC5-2E71-6172-5025-50FA77837173}"/>
                </a:ext>
              </a:extLst>
            </p:cNvPr>
            <p:cNvCxnSpPr>
              <a:cxnSpLocks/>
              <a:stCxn id="214" idx="3"/>
            </p:cNvCxnSpPr>
            <p:nvPr/>
          </p:nvCxnSpPr>
          <p:spPr>
            <a:xfrm>
              <a:off x="1595051" y="3630559"/>
              <a:ext cx="518229" cy="326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箭头连接符 228">
              <a:extLst>
                <a:ext uri="{FF2B5EF4-FFF2-40B4-BE49-F238E27FC236}">
                  <a16:creationId xmlns:a16="http://schemas.microsoft.com/office/drawing/2014/main" id="{A500FD26-6733-FB2C-3FEB-6F5E3B2D4D75}"/>
                </a:ext>
              </a:extLst>
            </p:cNvPr>
            <p:cNvCxnSpPr>
              <a:cxnSpLocks/>
            </p:cNvCxnSpPr>
            <p:nvPr/>
          </p:nvCxnSpPr>
          <p:spPr>
            <a:xfrm>
              <a:off x="6570451" y="4030235"/>
              <a:ext cx="5820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矩形 229">
              <a:extLst>
                <a:ext uri="{FF2B5EF4-FFF2-40B4-BE49-F238E27FC236}">
                  <a16:creationId xmlns:a16="http://schemas.microsoft.com/office/drawing/2014/main" id="{1A32844C-90F5-C62A-1F57-81503B662F59}"/>
                </a:ext>
              </a:extLst>
            </p:cNvPr>
            <p:cNvSpPr/>
            <p:nvPr/>
          </p:nvSpPr>
          <p:spPr>
            <a:xfrm>
              <a:off x="7175656" y="3718832"/>
              <a:ext cx="142240" cy="62280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8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O</a:t>
              </a:r>
              <a:r>
                <a:rPr lang="en-US" altLang="zh-CN" sz="8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h1</a:t>
              </a:r>
              <a:endParaRPr lang="zh-CN" altLang="en-US" sz="8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D19A7553-659C-9269-FE45-30F6A5373B34}"/>
                </a:ext>
              </a:extLst>
            </p:cNvPr>
            <p:cNvSpPr/>
            <p:nvPr/>
          </p:nvSpPr>
          <p:spPr>
            <a:xfrm>
              <a:off x="7321090" y="3718832"/>
              <a:ext cx="142240" cy="62280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8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O</a:t>
              </a:r>
              <a:r>
                <a:rPr lang="en-US" altLang="zh-CN" sz="8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h2</a:t>
              </a:r>
              <a:endParaRPr lang="zh-CN" altLang="en-US" sz="8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E0BC401E-AF7E-E5D8-4FBD-0EC155729372}"/>
                </a:ext>
              </a:extLst>
            </p:cNvPr>
            <p:cNvSpPr/>
            <p:nvPr/>
          </p:nvSpPr>
          <p:spPr>
            <a:xfrm>
              <a:off x="7469700" y="3718832"/>
              <a:ext cx="142240" cy="62280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…</a:t>
              </a:r>
              <a:endParaRPr lang="zh-CN" altLang="en-US" sz="9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C0206525-86DB-F888-3940-B69044E06B95}"/>
                </a:ext>
              </a:extLst>
            </p:cNvPr>
            <p:cNvSpPr/>
            <p:nvPr/>
          </p:nvSpPr>
          <p:spPr>
            <a:xfrm>
              <a:off x="7616722" y="3718832"/>
              <a:ext cx="142240" cy="62280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800" b="1" i="0" cap="none" spc="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O</a:t>
              </a:r>
              <a:r>
                <a:rPr lang="en-US" altLang="zh-CN" sz="800" b="1" i="0" cap="none" spc="0" baseline="-2500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hh</a:t>
              </a:r>
              <a:endParaRPr lang="zh-CN" altLang="en-US" sz="8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35" name="直接箭头连接符 234">
              <a:extLst>
                <a:ext uri="{FF2B5EF4-FFF2-40B4-BE49-F238E27FC236}">
                  <a16:creationId xmlns:a16="http://schemas.microsoft.com/office/drawing/2014/main" id="{0D2BFC1C-C715-3F6A-4F4F-239E736739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3700" y="3937829"/>
              <a:ext cx="408833" cy="41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箭头连接符 235">
              <a:extLst>
                <a:ext uri="{FF2B5EF4-FFF2-40B4-BE49-F238E27FC236}">
                  <a16:creationId xmlns:a16="http://schemas.microsoft.com/office/drawing/2014/main" id="{16329FC2-39EC-B773-E8FE-347E340F96C4}"/>
                </a:ext>
              </a:extLst>
            </p:cNvPr>
            <p:cNvCxnSpPr>
              <a:cxnSpLocks/>
            </p:cNvCxnSpPr>
            <p:nvPr/>
          </p:nvCxnSpPr>
          <p:spPr>
            <a:xfrm>
              <a:off x="6861492" y="3840228"/>
              <a:ext cx="291041" cy="51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箭头连接符 236">
              <a:extLst>
                <a:ext uri="{FF2B5EF4-FFF2-40B4-BE49-F238E27FC236}">
                  <a16:creationId xmlns:a16="http://schemas.microsoft.com/office/drawing/2014/main" id="{92EED0F4-5D16-F309-23A7-84A05BAAFFF2}"/>
                </a:ext>
              </a:extLst>
            </p:cNvPr>
            <p:cNvCxnSpPr>
              <a:cxnSpLocks/>
            </p:cNvCxnSpPr>
            <p:nvPr/>
          </p:nvCxnSpPr>
          <p:spPr>
            <a:xfrm>
              <a:off x="6980767" y="3753017"/>
              <a:ext cx="17176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682B9360-CF2E-7BF2-43DD-558156E28468}"/>
                </a:ext>
              </a:extLst>
            </p:cNvPr>
            <p:cNvSpPr/>
            <p:nvPr/>
          </p:nvSpPr>
          <p:spPr>
            <a:xfrm>
              <a:off x="7870285" y="4496753"/>
              <a:ext cx="825551" cy="57118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i="0" cap="none" spc="0" baseline="-2500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F8B527F-5070-ACC1-7579-E1EC40597A4E}"/>
                </a:ext>
              </a:extLst>
            </p:cNvPr>
            <p:cNvSpPr/>
            <p:nvPr/>
          </p:nvSpPr>
          <p:spPr>
            <a:xfrm>
              <a:off x="7868668" y="3718831"/>
              <a:ext cx="827168" cy="622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43" name="文本框 242">
              <a:extLst>
                <a:ext uri="{FF2B5EF4-FFF2-40B4-BE49-F238E27FC236}">
                  <a16:creationId xmlns:a16="http://schemas.microsoft.com/office/drawing/2014/main" id="{F4C1BA92-5660-E8A3-064E-68A218BD5FEC}"/>
                </a:ext>
              </a:extLst>
            </p:cNvPr>
            <p:cNvSpPr txBox="1"/>
            <p:nvPr/>
          </p:nvSpPr>
          <p:spPr>
            <a:xfrm>
              <a:off x="7731937" y="4240957"/>
              <a:ext cx="1151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x</a:t>
              </a:r>
              <a:endParaRPr lang="zh-CN" altLang="en-US" dirty="0"/>
            </a:p>
          </p:txBody>
        </p:sp>
        <p:grpSp>
          <p:nvGrpSpPr>
            <p:cNvPr id="255" name="组合 254">
              <a:extLst>
                <a:ext uri="{FF2B5EF4-FFF2-40B4-BE49-F238E27FC236}">
                  <a16:creationId xmlns:a16="http://schemas.microsoft.com/office/drawing/2014/main" id="{230D4F91-A374-956E-D234-283AC6BB578B}"/>
                </a:ext>
              </a:extLst>
            </p:cNvPr>
            <p:cNvGrpSpPr/>
            <p:nvPr/>
          </p:nvGrpSpPr>
          <p:grpSpPr>
            <a:xfrm>
              <a:off x="3279333" y="3537573"/>
              <a:ext cx="143729" cy="215444"/>
              <a:chOff x="3279333" y="3537573"/>
              <a:chExt cx="143729" cy="215444"/>
            </a:xfrm>
          </p:grpSpPr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D4F9D1D2-296F-5901-92AB-7DD05F37600A}"/>
                  </a:ext>
                </a:extLst>
              </p:cNvPr>
              <p:cNvSpPr txBox="1"/>
              <p:nvPr/>
            </p:nvSpPr>
            <p:spPr>
              <a:xfrm>
                <a:off x="3291509" y="3537573"/>
                <a:ext cx="115172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b="1" dirty="0">
                    <a:solidFill>
                      <a:schemeClr val="accent1"/>
                    </a:solidFill>
                  </a:rPr>
                  <a:t>P</a:t>
                </a:r>
                <a:endParaRPr lang="zh-CN" altLang="en-US" sz="8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246" name="直接箭头连接符 245">
                <a:extLst>
                  <a:ext uri="{FF2B5EF4-FFF2-40B4-BE49-F238E27FC236}">
                    <a16:creationId xmlns:a16="http://schemas.microsoft.com/office/drawing/2014/main" id="{B4628F8C-5B0D-805A-6739-8429923A70FD}"/>
                  </a:ext>
                </a:extLst>
              </p:cNvPr>
              <p:cNvCxnSpPr/>
              <p:nvPr/>
            </p:nvCxnSpPr>
            <p:spPr>
              <a:xfrm>
                <a:off x="3279333" y="3691413"/>
                <a:ext cx="143729" cy="0"/>
              </a:xfrm>
              <a:prstGeom prst="straightConnector1">
                <a:avLst/>
              </a:prstGeom>
              <a:ln w="3175"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7" name="文本框 246">
              <a:extLst>
                <a:ext uri="{FF2B5EF4-FFF2-40B4-BE49-F238E27FC236}">
                  <a16:creationId xmlns:a16="http://schemas.microsoft.com/office/drawing/2014/main" id="{966891F0-12C8-1F91-F2D4-B016203BF349}"/>
                </a:ext>
              </a:extLst>
            </p:cNvPr>
            <p:cNvSpPr txBox="1"/>
            <p:nvPr/>
          </p:nvSpPr>
          <p:spPr>
            <a:xfrm>
              <a:off x="2611103" y="3533902"/>
              <a:ext cx="11517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" b="1" dirty="0">
                  <a:solidFill>
                    <a:schemeClr val="accent1"/>
                  </a:solidFill>
                </a:rPr>
                <a:t>E</a:t>
              </a:r>
              <a:endParaRPr lang="zh-CN" altLang="en-US" sz="800" dirty="0">
                <a:solidFill>
                  <a:schemeClr val="accent1"/>
                </a:solidFill>
              </a:endParaRPr>
            </a:p>
          </p:txBody>
        </p:sp>
        <p:cxnSp>
          <p:nvCxnSpPr>
            <p:cNvPr id="248" name="直接箭头连接符 247">
              <a:extLst>
                <a:ext uri="{FF2B5EF4-FFF2-40B4-BE49-F238E27FC236}">
                  <a16:creationId xmlns:a16="http://schemas.microsoft.com/office/drawing/2014/main" id="{0A3E957E-903A-1B0B-28FC-BE1E5BAAFE57}"/>
                </a:ext>
              </a:extLst>
            </p:cNvPr>
            <p:cNvCxnSpPr>
              <a:cxnSpLocks/>
            </p:cNvCxnSpPr>
            <p:nvPr/>
          </p:nvCxnSpPr>
          <p:spPr>
            <a:xfrm>
              <a:off x="2280062" y="3691413"/>
              <a:ext cx="827168" cy="0"/>
            </a:xfrm>
            <a:prstGeom prst="straightConnector1">
              <a:avLst/>
            </a:prstGeom>
            <a:ln w="3175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AF68387A-4EE7-9806-004E-2857ACD5DE92}"/>
                </a:ext>
              </a:extLst>
            </p:cNvPr>
            <p:cNvSpPr txBox="1"/>
            <p:nvPr/>
          </p:nvSpPr>
          <p:spPr>
            <a:xfrm>
              <a:off x="2159704" y="3937829"/>
              <a:ext cx="11517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" b="1" dirty="0">
                  <a:solidFill>
                    <a:schemeClr val="accent1"/>
                  </a:solidFill>
                </a:rPr>
                <a:t>S</a:t>
              </a:r>
              <a:endParaRPr lang="zh-CN" altLang="en-US" sz="800" dirty="0">
                <a:solidFill>
                  <a:schemeClr val="accent1"/>
                </a:solidFill>
              </a:endParaRPr>
            </a:p>
          </p:txBody>
        </p:sp>
        <p:cxnSp>
          <p:nvCxnSpPr>
            <p:cNvPr id="251" name="直接箭头连接符 250">
              <a:extLst>
                <a:ext uri="{FF2B5EF4-FFF2-40B4-BE49-F238E27FC236}">
                  <a16:creationId xmlns:a16="http://schemas.microsoft.com/office/drawing/2014/main" id="{4139755A-E863-32A4-D946-DD1DF0AC50AA}"/>
                </a:ext>
              </a:extLst>
            </p:cNvPr>
            <p:cNvCxnSpPr>
              <a:cxnSpLocks/>
            </p:cNvCxnSpPr>
            <p:nvPr/>
          </p:nvCxnSpPr>
          <p:spPr>
            <a:xfrm>
              <a:off x="2258559" y="3725816"/>
              <a:ext cx="0" cy="610480"/>
            </a:xfrm>
            <a:prstGeom prst="straightConnector1">
              <a:avLst/>
            </a:prstGeom>
            <a:ln w="3175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6" name="组合 255">
              <a:extLst>
                <a:ext uri="{FF2B5EF4-FFF2-40B4-BE49-F238E27FC236}">
                  <a16:creationId xmlns:a16="http://schemas.microsoft.com/office/drawing/2014/main" id="{98139495-6084-D7B3-3DE5-8F2830E2452C}"/>
                </a:ext>
              </a:extLst>
            </p:cNvPr>
            <p:cNvGrpSpPr/>
            <p:nvPr/>
          </p:nvGrpSpPr>
          <p:grpSpPr>
            <a:xfrm>
              <a:off x="4176579" y="3533902"/>
              <a:ext cx="143729" cy="215444"/>
              <a:chOff x="3279333" y="3537573"/>
              <a:chExt cx="143729" cy="215444"/>
            </a:xfrm>
          </p:grpSpPr>
          <p:sp>
            <p:nvSpPr>
              <p:cNvPr id="257" name="文本框 256">
                <a:extLst>
                  <a:ext uri="{FF2B5EF4-FFF2-40B4-BE49-F238E27FC236}">
                    <a16:creationId xmlns:a16="http://schemas.microsoft.com/office/drawing/2014/main" id="{9322813A-70B5-A9D7-D622-2504CB6EEB3B}"/>
                  </a:ext>
                </a:extLst>
              </p:cNvPr>
              <p:cNvSpPr txBox="1"/>
              <p:nvPr/>
            </p:nvSpPr>
            <p:spPr>
              <a:xfrm>
                <a:off x="3291509" y="3537573"/>
                <a:ext cx="115172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b="1" dirty="0">
                    <a:solidFill>
                      <a:schemeClr val="accent1"/>
                    </a:solidFill>
                  </a:rPr>
                  <a:t>P</a:t>
                </a:r>
                <a:endParaRPr lang="zh-CN" altLang="en-US" sz="8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258" name="直接箭头连接符 257">
                <a:extLst>
                  <a:ext uri="{FF2B5EF4-FFF2-40B4-BE49-F238E27FC236}">
                    <a16:creationId xmlns:a16="http://schemas.microsoft.com/office/drawing/2014/main" id="{35771089-AE89-1EDB-1F1F-3B0A3E903B8F}"/>
                  </a:ext>
                </a:extLst>
              </p:cNvPr>
              <p:cNvCxnSpPr/>
              <p:nvPr/>
            </p:nvCxnSpPr>
            <p:spPr>
              <a:xfrm>
                <a:off x="3279333" y="3691413"/>
                <a:ext cx="143729" cy="0"/>
              </a:xfrm>
              <a:prstGeom prst="straightConnector1">
                <a:avLst/>
              </a:prstGeom>
              <a:ln w="3175"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BE06C839-1352-5991-9780-05B1398A60B2}"/>
                </a:ext>
              </a:extLst>
            </p:cNvPr>
            <p:cNvSpPr txBox="1"/>
            <p:nvPr/>
          </p:nvSpPr>
          <p:spPr>
            <a:xfrm>
              <a:off x="4312961" y="3916488"/>
              <a:ext cx="11517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" b="1" dirty="0">
                  <a:solidFill>
                    <a:schemeClr val="accent1"/>
                  </a:solidFill>
                </a:rPr>
                <a:t>S</a:t>
              </a:r>
              <a:endParaRPr lang="zh-CN" altLang="en-US" sz="800" dirty="0">
                <a:solidFill>
                  <a:schemeClr val="accent1"/>
                </a:solidFill>
              </a:endParaRPr>
            </a:p>
          </p:txBody>
        </p:sp>
        <p:cxnSp>
          <p:nvCxnSpPr>
            <p:cNvPr id="260" name="直接箭头连接符 259">
              <a:extLst>
                <a:ext uri="{FF2B5EF4-FFF2-40B4-BE49-F238E27FC236}">
                  <a16:creationId xmlns:a16="http://schemas.microsoft.com/office/drawing/2014/main" id="{EAA50131-F3A5-44A3-D624-0CE7DDA615BC}"/>
                </a:ext>
              </a:extLst>
            </p:cNvPr>
            <p:cNvCxnSpPr>
              <a:cxnSpLocks/>
            </p:cNvCxnSpPr>
            <p:nvPr/>
          </p:nvCxnSpPr>
          <p:spPr>
            <a:xfrm>
              <a:off x="4344606" y="3720739"/>
              <a:ext cx="0" cy="610480"/>
            </a:xfrm>
            <a:prstGeom prst="straightConnector1">
              <a:avLst/>
            </a:prstGeom>
            <a:ln w="3175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箭头连接符 260">
              <a:extLst>
                <a:ext uri="{FF2B5EF4-FFF2-40B4-BE49-F238E27FC236}">
                  <a16:creationId xmlns:a16="http://schemas.microsoft.com/office/drawing/2014/main" id="{051A8975-88A9-9034-34E9-3D2F8D953190}"/>
                </a:ext>
              </a:extLst>
            </p:cNvPr>
            <p:cNvCxnSpPr>
              <a:cxnSpLocks/>
            </p:cNvCxnSpPr>
            <p:nvPr/>
          </p:nvCxnSpPr>
          <p:spPr>
            <a:xfrm>
              <a:off x="4418249" y="4425623"/>
              <a:ext cx="632195" cy="0"/>
            </a:xfrm>
            <a:prstGeom prst="straightConnector1">
              <a:avLst/>
            </a:prstGeom>
            <a:ln w="3175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文本框 263">
              <a:extLst>
                <a:ext uri="{FF2B5EF4-FFF2-40B4-BE49-F238E27FC236}">
                  <a16:creationId xmlns:a16="http://schemas.microsoft.com/office/drawing/2014/main" id="{78A95127-6E77-11E5-F698-DA298DCA59E8}"/>
                </a:ext>
              </a:extLst>
            </p:cNvPr>
            <p:cNvSpPr txBox="1"/>
            <p:nvPr/>
          </p:nvSpPr>
          <p:spPr>
            <a:xfrm>
              <a:off x="4657558" y="4276255"/>
              <a:ext cx="11517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" b="1" dirty="0">
                  <a:solidFill>
                    <a:schemeClr val="accent1"/>
                  </a:solidFill>
                </a:rPr>
                <a:t>S</a:t>
              </a:r>
              <a:endParaRPr lang="zh-CN" altLang="en-US" sz="800" dirty="0">
                <a:solidFill>
                  <a:schemeClr val="accent1"/>
                </a:solidFill>
              </a:endParaRPr>
            </a:p>
          </p:txBody>
        </p:sp>
        <p:sp>
          <p:nvSpPr>
            <p:cNvPr id="265" name="文本框 264">
              <a:extLst>
                <a:ext uri="{FF2B5EF4-FFF2-40B4-BE49-F238E27FC236}">
                  <a16:creationId xmlns:a16="http://schemas.microsoft.com/office/drawing/2014/main" id="{5DE79F40-8534-C8D0-687A-57A5F9CAC31C}"/>
                </a:ext>
              </a:extLst>
            </p:cNvPr>
            <p:cNvSpPr txBox="1"/>
            <p:nvPr/>
          </p:nvSpPr>
          <p:spPr>
            <a:xfrm>
              <a:off x="7312636" y="3506385"/>
              <a:ext cx="34501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" b="1" dirty="0">
                  <a:solidFill>
                    <a:schemeClr val="accent1"/>
                  </a:solidFill>
                </a:rPr>
                <a:t>H*P</a:t>
              </a:r>
              <a:endParaRPr lang="zh-CN" altLang="en-US" sz="800" dirty="0">
                <a:solidFill>
                  <a:schemeClr val="accent1"/>
                </a:solidFill>
              </a:endParaRPr>
            </a:p>
          </p:txBody>
        </p:sp>
        <p:cxnSp>
          <p:nvCxnSpPr>
            <p:cNvPr id="266" name="直接箭头连接符 265">
              <a:extLst>
                <a:ext uri="{FF2B5EF4-FFF2-40B4-BE49-F238E27FC236}">
                  <a16:creationId xmlns:a16="http://schemas.microsoft.com/office/drawing/2014/main" id="{2329D0EF-261D-C311-23C6-CC8C5F2B01C6}"/>
                </a:ext>
              </a:extLst>
            </p:cNvPr>
            <p:cNvCxnSpPr>
              <a:cxnSpLocks/>
            </p:cNvCxnSpPr>
            <p:nvPr/>
          </p:nvCxnSpPr>
          <p:spPr>
            <a:xfrm>
              <a:off x="7175656" y="3663219"/>
              <a:ext cx="595157" cy="0"/>
            </a:xfrm>
            <a:prstGeom prst="straightConnector1">
              <a:avLst/>
            </a:prstGeom>
            <a:ln w="3175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A69A61A5-DD57-897C-3A93-CCDB70608840}"/>
                </a:ext>
              </a:extLst>
            </p:cNvPr>
            <p:cNvSpPr txBox="1"/>
            <p:nvPr/>
          </p:nvSpPr>
          <p:spPr>
            <a:xfrm>
              <a:off x="8199709" y="4311146"/>
              <a:ext cx="11517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" b="1" dirty="0">
                  <a:solidFill>
                    <a:schemeClr val="accent1"/>
                  </a:solidFill>
                </a:rPr>
                <a:t>E</a:t>
              </a:r>
              <a:endParaRPr lang="zh-CN" altLang="en-US" sz="800" dirty="0">
                <a:solidFill>
                  <a:schemeClr val="accent1"/>
                </a:solidFill>
              </a:endParaRPr>
            </a:p>
          </p:txBody>
        </p:sp>
        <p:cxnSp>
          <p:nvCxnSpPr>
            <p:cNvPr id="268" name="直接箭头连接符 267">
              <a:extLst>
                <a:ext uri="{FF2B5EF4-FFF2-40B4-BE49-F238E27FC236}">
                  <a16:creationId xmlns:a16="http://schemas.microsoft.com/office/drawing/2014/main" id="{08CCC49F-4F69-AA7B-952B-C9ED44815C80}"/>
                </a:ext>
              </a:extLst>
            </p:cNvPr>
            <p:cNvCxnSpPr>
              <a:cxnSpLocks/>
            </p:cNvCxnSpPr>
            <p:nvPr/>
          </p:nvCxnSpPr>
          <p:spPr>
            <a:xfrm>
              <a:off x="7868668" y="4468657"/>
              <a:ext cx="827168" cy="0"/>
            </a:xfrm>
            <a:prstGeom prst="straightConnector1">
              <a:avLst/>
            </a:prstGeom>
            <a:ln w="3175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文本框 269">
              <a:extLst>
                <a:ext uri="{FF2B5EF4-FFF2-40B4-BE49-F238E27FC236}">
                  <a16:creationId xmlns:a16="http://schemas.microsoft.com/office/drawing/2014/main" id="{30812F8F-D00E-AC82-72A5-04350E7D2A01}"/>
                </a:ext>
              </a:extLst>
            </p:cNvPr>
            <p:cNvSpPr txBox="1"/>
            <p:nvPr/>
          </p:nvSpPr>
          <p:spPr>
            <a:xfrm>
              <a:off x="7766003" y="3922513"/>
              <a:ext cx="11517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" b="1" dirty="0">
                  <a:solidFill>
                    <a:schemeClr val="accent1"/>
                  </a:solidFill>
                </a:rPr>
                <a:t>S</a:t>
              </a:r>
              <a:endParaRPr lang="zh-CN" altLang="en-US" sz="800" dirty="0">
                <a:solidFill>
                  <a:schemeClr val="accent1"/>
                </a:solidFill>
              </a:endParaRPr>
            </a:p>
          </p:txBody>
        </p:sp>
        <p:cxnSp>
          <p:nvCxnSpPr>
            <p:cNvPr id="271" name="直接箭头连接符 270">
              <a:extLst>
                <a:ext uri="{FF2B5EF4-FFF2-40B4-BE49-F238E27FC236}">
                  <a16:creationId xmlns:a16="http://schemas.microsoft.com/office/drawing/2014/main" id="{C975117A-5760-578C-09CE-7BCF1B7078BF}"/>
                </a:ext>
              </a:extLst>
            </p:cNvPr>
            <p:cNvCxnSpPr>
              <a:cxnSpLocks/>
            </p:cNvCxnSpPr>
            <p:nvPr/>
          </p:nvCxnSpPr>
          <p:spPr>
            <a:xfrm>
              <a:off x="7797648" y="3726764"/>
              <a:ext cx="0" cy="610480"/>
            </a:xfrm>
            <a:prstGeom prst="straightConnector1">
              <a:avLst/>
            </a:prstGeom>
            <a:ln w="3175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2" name="组合 271">
              <a:extLst>
                <a:ext uri="{FF2B5EF4-FFF2-40B4-BE49-F238E27FC236}">
                  <a16:creationId xmlns:a16="http://schemas.microsoft.com/office/drawing/2014/main" id="{0A1D5391-ACFE-F79B-4D48-EBF8BC20A30C}"/>
                </a:ext>
              </a:extLst>
            </p:cNvPr>
            <p:cNvGrpSpPr/>
            <p:nvPr/>
          </p:nvGrpSpPr>
          <p:grpSpPr>
            <a:xfrm>
              <a:off x="6390741" y="3533902"/>
              <a:ext cx="143729" cy="215444"/>
              <a:chOff x="3279333" y="3537573"/>
              <a:chExt cx="143729" cy="215444"/>
            </a:xfrm>
          </p:grpSpPr>
          <p:sp>
            <p:nvSpPr>
              <p:cNvPr id="273" name="文本框 272">
                <a:extLst>
                  <a:ext uri="{FF2B5EF4-FFF2-40B4-BE49-F238E27FC236}">
                    <a16:creationId xmlns:a16="http://schemas.microsoft.com/office/drawing/2014/main" id="{07E4C04E-561C-3CCD-11D9-6D90E4B40D12}"/>
                  </a:ext>
                </a:extLst>
              </p:cNvPr>
              <p:cNvSpPr txBox="1"/>
              <p:nvPr/>
            </p:nvSpPr>
            <p:spPr>
              <a:xfrm>
                <a:off x="3291509" y="3537573"/>
                <a:ext cx="115172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b="1" dirty="0">
                    <a:solidFill>
                      <a:schemeClr val="accent1"/>
                    </a:solidFill>
                  </a:rPr>
                  <a:t>P</a:t>
                </a:r>
                <a:endParaRPr lang="zh-CN" altLang="en-US" sz="8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274" name="直接箭头连接符 273">
                <a:extLst>
                  <a:ext uri="{FF2B5EF4-FFF2-40B4-BE49-F238E27FC236}">
                    <a16:creationId xmlns:a16="http://schemas.microsoft.com/office/drawing/2014/main" id="{3AC6290A-9C45-3BE6-C52C-11675AD87DA4}"/>
                  </a:ext>
                </a:extLst>
              </p:cNvPr>
              <p:cNvCxnSpPr/>
              <p:nvPr/>
            </p:nvCxnSpPr>
            <p:spPr>
              <a:xfrm>
                <a:off x="3279333" y="3691413"/>
                <a:ext cx="143729" cy="0"/>
              </a:xfrm>
              <a:prstGeom prst="straightConnector1">
                <a:avLst/>
              </a:prstGeom>
              <a:ln w="3175"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7" name="直接箭头连接符 276">
              <a:extLst>
                <a:ext uri="{FF2B5EF4-FFF2-40B4-BE49-F238E27FC236}">
                  <a16:creationId xmlns:a16="http://schemas.microsoft.com/office/drawing/2014/main" id="{AC100194-8A0B-4DA3-BECB-780FD34C6648}"/>
                </a:ext>
              </a:extLst>
            </p:cNvPr>
            <p:cNvCxnSpPr>
              <a:cxnSpLocks/>
            </p:cNvCxnSpPr>
            <p:nvPr/>
          </p:nvCxnSpPr>
          <p:spPr>
            <a:xfrm>
              <a:off x="8740286" y="4030233"/>
              <a:ext cx="2195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1" name="矩形 280">
            <a:extLst>
              <a:ext uri="{FF2B5EF4-FFF2-40B4-BE49-F238E27FC236}">
                <a16:creationId xmlns:a16="http://schemas.microsoft.com/office/drawing/2014/main" id="{721562EC-3148-7384-6B15-5910191B8FCE}"/>
              </a:ext>
            </a:extLst>
          </p:cNvPr>
          <p:cNvSpPr/>
          <p:nvPr/>
        </p:nvSpPr>
        <p:spPr>
          <a:xfrm>
            <a:off x="1257462" y="2879448"/>
            <a:ext cx="8322704" cy="3610252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283" name="直接箭头连接符 282">
            <a:extLst>
              <a:ext uri="{FF2B5EF4-FFF2-40B4-BE49-F238E27FC236}">
                <a16:creationId xmlns:a16="http://schemas.microsoft.com/office/drawing/2014/main" id="{01E70528-0A17-9D37-E153-24253B8DFC82}"/>
              </a:ext>
            </a:extLst>
          </p:cNvPr>
          <p:cNvCxnSpPr>
            <a:stCxn id="6" idx="2"/>
          </p:cNvCxnSpPr>
          <p:nvPr/>
        </p:nvCxnSpPr>
        <p:spPr>
          <a:xfrm>
            <a:off x="3419100" y="1634556"/>
            <a:ext cx="16042" cy="168443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箭头连接符 283">
            <a:extLst>
              <a:ext uri="{FF2B5EF4-FFF2-40B4-BE49-F238E27FC236}">
                <a16:creationId xmlns:a16="http://schemas.microsoft.com/office/drawing/2014/main" id="{0B159C68-5BF6-D5AB-143A-19958FC1AF7D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131890" y="2628726"/>
            <a:ext cx="66052" cy="250722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46179A3-32A8-FC71-D763-50EA6802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761728"/>
              </p:ext>
            </p:extLst>
          </p:nvPr>
        </p:nvGraphicFramePr>
        <p:xfrm>
          <a:off x="10004627" y="3395473"/>
          <a:ext cx="2117005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84">
                  <a:extLst>
                    <a:ext uri="{9D8B030D-6E8A-4147-A177-3AD203B41FA5}">
                      <a16:colId xmlns:a16="http://schemas.microsoft.com/office/drawing/2014/main" val="1866040674"/>
                    </a:ext>
                  </a:extLst>
                </a:gridCol>
                <a:gridCol w="1578921">
                  <a:extLst>
                    <a:ext uri="{9D8B030D-6E8A-4147-A177-3AD203B41FA5}">
                      <a16:colId xmlns:a16="http://schemas.microsoft.com/office/drawing/2014/main" val="21783648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zh-CN" dirty="0"/>
                        <a:t>LLama3-70b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30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4096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10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752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458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Sequence length(&lt; 8192)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283955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ABF32CB5-6D74-8E7D-FFDA-8B0268D4C62D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LLM deployment problem on SoftHier architecture</a:t>
            </a:r>
            <a:endParaRPr kumimoji="0" lang="en-US" altLang="zh-CN" sz="9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23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图片 332">
            <a:extLst>
              <a:ext uri="{FF2B5EF4-FFF2-40B4-BE49-F238E27FC236}">
                <a16:creationId xmlns:a16="http://schemas.microsoft.com/office/drawing/2014/main" id="{D248F743-574A-3A22-5E0B-D5DD7D03B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84" y="4096261"/>
            <a:ext cx="2744845" cy="2195876"/>
          </a:xfrm>
          <a:prstGeom prst="rect">
            <a:avLst/>
          </a:prstGeom>
        </p:spPr>
      </p:pic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7BC18BEC-A6C2-FCAB-BE87-697E685A5512}"/>
              </a:ext>
            </a:extLst>
          </p:cNvPr>
          <p:cNvGrpSpPr/>
          <p:nvPr/>
        </p:nvGrpSpPr>
        <p:grpSpPr>
          <a:xfrm>
            <a:off x="1728425" y="814466"/>
            <a:ext cx="8191945" cy="3501957"/>
            <a:chOff x="767883" y="3293752"/>
            <a:chExt cx="8191945" cy="3501957"/>
          </a:xfrm>
        </p:grpSpPr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05DF1579-EF9F-0B2B-3282-C879B51F68A0}"/>
                </a:ext>
              </a:extLst>
            </p:cNvPr>
            <p:cNvSpPr/>
            <p:nvPr/>
          </p:nvSpPr>
          <p:spPr>
            <a:xfrm>
              <a:off x="2445861" y="3293752"/>
              <a:ext cx="4572001" cy="315920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34685C03-42BC-A546-935E-1557072CDD35}"/>
                </a:ext>
              </a:extLst>
            </p:cNvPr>
            <p:cNvSpPr/>
            <p:nvPr/>
          </p:nvSpPr>
          <p:spPr>
            <a:xfrm>
              <a:off x="2341023" y="3403596"/>
              <a:ext cx="4572001" cy="315920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208DB494-01F2-FB80-CCFA-8D0498913966}"/>
                </a:ext>
              </a:extLst>
            </p:cNvPr>
            <p:cNvSpPr/>
            <p:nvPr/>
          </p:nvSpPr>
          <p:spPr>
            <a:xfrm>
              <a:off x="2249372" y="3504013"/>
              <a:ext cx="4572001" cy="315920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6BE4547F-2383-5586-8A7A-A57C1056C04F}"/>
                </a:ext>
              </a:extLst>
            </p:cNvPr>
            <p:cNvSpPr/>
            <p:nvPr/>
          </p:nvSpPr>
          <p:spPr>
            <a:xfrm>
              <a:off x="2113280" y="3599270"/>
              <a:ext cx="4572001" cy="31870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38A9F840-EF0C-50AE-1E2A-CC7ECDE0D7B5}"/>
                </a:ext>
              </a:extLst>
            </p:cNvPr>
            <p:cNvGrpSpPr/>
            <p:nvPr/>
          </p:nvGrpSpPr>
          <p:grpSpPr>
            <a:xfrm>
              <a:off x="2280062" y="3713492"/>
              <a:ext cx="1484232" cy="918294"/>
              <a:chOff x="1651000" y="4081273"/>
              <a:chExt cx="1484232" cy="918294"/>
            </a:xfrm>
          </p:grpSpPr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3BFCB539-A3F1-F3CF-26A7-4658A897B052}"/>
                  </a:ext>
                </a:extLst>
              </p:cNvPr>
              <p:cNvSpPr/>
              <p:nvPr/>
            </p:nvSpPr>
            <p:spPr>
              <a:xfrm>
                <a:off x="1651000" y="4081273"/>
                <a:ext cx="827168" cy="62280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Input</a:t>
                </a:r>
                <a:endParaRPr lang="zh-CN" altLang="en-US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7652C0FF-F319-72F6-39C3-9476130EE3C3}"/>
                  </a:ext>
                </a:extLst>
              </p:cNvPr>
              <p:cNvSpPr/>
              <p:nvPr/>
            </p:nvSpPr>
            <p:spPr>
              <a:xfrm>
                <a:off x="2651760" y="4081273"/>
                <a:ext cx="142240" cy="9182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i="0" cap="none" spc="0" dirty="0" err="1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W</a:t>
                </a:r>
                <a:r>
                  <a:rPr lang="en-US" altLang="zh-CN" sz="1000" b="1" i="0" cap="none" spc="0" baseline="-25000" dirty="0" err="1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31D1509D-E3AB-FF68-B787-D9E2345BE61D}"/>
                  </a:ext>
                </a:extLst>
              </p:cNvPr>
              <p:cNvSpPr txBox="1"/>
              <p:nvPr/>
            </p:nvSpPr>
            <p:spPr>
              <a:xfrm>
                <a:off x="2494678" y="4208009"/>
                <a:ext cx="1151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/>
                  <a:t>x</a:t>
                </a:r>
                <a:endParaRPr lang="zh-CN" altLang="en-US" dirty="0"/>
              </a:p>
            </p:txBody>
          </p:sp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E25CA55F-8F75-E2D8-1F7A-9D5F73154242}"/>
                  </a:ext>
                </a:extLst>
              </p:cNvPr>
              <p:cNvSpPr txBox="1"/>
              <p:nvPr/>
            </p:nvSpPr>
            <p:spPr>
              <a:xfrm>
                <a:off x="2835910" y="4213350"/>
                <a:ext cx="1151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/>
                  <a:t>=</a:t>
                </a:r>
                <a:endParaRPr lang="zh-CN" altLang="en-US" dirty="0"/>
              </a:p>
            </p:txBody>
          </p: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D4C1D1AA-AC38-073B-9C0C-A6608B2F4F3A}"/>
                  </a:ext>
                </a:extLst>
              </p:cNvPr>
              <p:cNvSpPr/>
              <p:nvPr/>
            </p:nvSpPr>
            <p:spPr>
              <a:xfrm>
                <a:off x="2992992" y="4081273"/>
                <a:ext cx="142240" cy="62280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D0664FD1-7A34-D5C9-1F33-D64A1D1F6E43}"/>
                </a:ext>
              </a:extLst>
            </p:cNvPr>
            <p:cNvGrpSpPr/>
            <p:nvPr/>
          </p:nvGrpSpPr>
          <p:grpSpPr>
            <a:xfrm>
              <a:off x="2280062" y="4737772"/>
              <a:ext cx="1484232" cy="918294"/>
              <a:chOff x="1651000" y="4081273"/>
              <a:chExt cx="1484232" cy="918294"/>
            </a:xfrm>
          </p:grpSpPr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1C4D3D33-E90F-8355-1CFB-43EF91090BD2}"/>
                  </a:ext>
                </a:extLst>
              </p:cNvPr>
              <p:cNvSpPr/>
              <p:nvPr/>
            </p:nvSpPr>
            <p:spPr>
              <a:xfrm>
                <a:off x="1651000" y="4081273"/>
                <a:ext cx="827168" cy="62280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Input</a:t>
                </a:r>
                <a:endParaRPr lang="zh-CN" altLang="en-US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ADCDA600-096A-18CB-FD2E-F406A6BDF0C7}"/>
                  </a:ext>
                </a:extLst>
              </p:cNvPr>
              <p:cNvSpPr/>
              <p:nvPr/>
            </p:nvSpPr>
            <p:spPr>
              <a:xfrm>
                <a:off x="2651760" y="4081273"/>
                <a:ext cx="142240" cy="918294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i="0" cap="none" spc="0" dirty="0" err="1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W</a:t>
                </a:r>
                <a:r>
                  <a:rPr lang="en-US" altLang="zh-CN" sz="1000" b="1" i="0" cap="none" spc="0" baseline="-25000" dirty="0" err="1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3FDF03E9-AEA1-D166-9906-06D75413D080}"/>
                  </a:ext>
                </a:extLst>
              </p:cNvPr>
              <p:cNvSpPr txBox="1"/>
              <p:nvPr/>
            </p:nvSpPr>
            <p:spPr>
              <a:xfrm>
                <a:off x="2494678" y="4208009"/>
                <a:ext cx="1151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/>
                  <a:t>x</a:t>
                </a:r>
                <a:endParaRPr lang="zh-CN" altLang="en-US" dirty="0"/>
              </a:p>
            </p:txBody>
          </p:sp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549430CF-9D24-71C1-7C07-31E800F41C37}"/>
                  </a:ext>
                </a:extLst>
              </p:cNvPr>
              <p:cNvSpPr txBox="1"/>
              <p:nvPr/>
            </p:nvSpPr>
            <p:spPr>
              <a:xfrm>
                <a:off x="2835910" y="4213350"/>
                <a:ext cx="1151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/>
                  <a:t>=</a:t>
                </a:r>
                <a:endParaRPr lang="zh-CN" altLang="en-US" dirty="0"/>
              </a:p>
            </p:txBody>
          </p:sp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75563B46-F1B6-1249-F4B7-C2A7C8B499C5}"/>
                  </a:ext>
                </a:extLst>
              </p:cNvPr>
              <p:cNvSpPr/>
              <p:nvPr/>
            </p:nvSpPr>
            <p:spPr>
              <a:xfrm>
                <a:off x="2992992" y="4081273"/>
                <a:ext cx="142240" cy="62280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CB2BCFC7-6C5F-7F19-D3EC-3927FBA31C80}"/>
                </a:ext>
              </a:extLst>
            </p:cNvPr>
            <p:cNvGrpSpPr/>
            <p:nvPr/>
          </p:nvGrpSpPr>
          <p:grpSpPr>
            <a:xfrm>
              <a:off x="2280062" y="5762052"/>
              <a:ext cx="1484232" cy="918294"/>
              <a:chOff x="1651000" y="4081273"/>
              <a:chExt cx="1484232" cy="918294"/>
            </a:xfrm>
          </p:grpSpPr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4C56C305-E36E-6094-D06D-1891312FE1EE}"/>
                  </a:ext>
                </a:extLst>
              </p:cNvPr>
              <p:cNvSpPr/>
              <p:nvPr/>
            </p:nvSpPr>
            <p:spPr>
              <a:xfrm>
                <a:off x="1651000" y="4081273"/>
                <a:ext cx="827168" cy="62280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Input</a:t>
                </a:r>
                <a:endParaRPr lang="zh-CN" altLang="en-US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C72F6405-6CD3-F6AB-E4DC-4BCF56BAA355}"/>
                  </a:ext>
                </a:extLst>
              </p:cNvPr>
              <p:cNvSpPr/>
              <p:nvPr/>
            </p:nvSpPr>
            <p:spPr>
              <a:xfrm>
                <a:off x="2651760" y="4081273"/>
                <a:ext cx="142240" cy="918294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W</a:t>
                </a:r>
                <a:r>
                  <a:rPr lang="en-US" altLang="zh-CN" sz="1000" b="1" i="0" cap="none" spc="0" baseline="-2500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5A893C24-D3E7-DC4E-F3F9-6E71A99CB58F}"/>
                  </a:ext>
                </a:extLst>
              </p:cNvPr>
              <p:cNvSpPr txBox="1"/>
              <p:nvPr/>
            </p:nvSpPr>
            <p:spPr>
              <a:xfrm>
                <a:off x="2494678" y="4208009"/>
                <a:ext cx="1151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/>
                  <a:t>x</a:t>
                </a:r>
                <a:endParaRPr lang="zh-CN" altLang="en-US" dirty="0"/>
              </a:p>
            </p:txBody>
          </p:sp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F607A60A-023D-726A-E3F4-8F10BD37700B}"/>
                  </a:ext>
                </a:extLst>
              </p:cNvPr>
              <p:cNvSpPr txBox="1"/>
              <p:nvPr/>
            </p:nvSpPr>
            <p:spPr>
              <a:xfrm>
                <a:off x="2835910" y="4213350"/>
                <a:ext cx="1151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/>
                  <a:t>=</a:t>
                </a:r>
                <a:endParaRPr lang="zh-CN" altLang="en-US" dirty="0"/>
              </a:p>
            </p:txBody>
          </p:sp>
          <p:sp>
            <p:nvSpPr>
              <p:cNvPr id="165" name="矩形 164">
                <a:extLst>
                  <a:ext uri="{FF2B5EF4-FFF2-40B4-BE49-F238E27FC236}">
                    <a16:creationId xmlns:a16="http://schemas.microsoft.com/office/drawing/2014/main" id="{61C6D61E-C973-AF44-C81F-45E24C3080B7}"/>
                  </a:ext>
                </a:extLst>
              </p:cNvPr>
              <p:cNvSpPr/>
              <p:nvPr/>
            </p:nvSpPr>
            <p:spPr>
              <a:xfrm>
                <a:off x="2992992" y="4081273"/>
                <a:ext cx="142240" cy="622805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0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A181BCB7-5E7D-4CA2-5034-9C0C85717047}"/>
                </a:ext>
              </a:extLst>
            </p:cNvPr>
            <p:cNvSpPr/>
            <p:nvPr/>
          </p:nvSpPr>
          <p:spPr>
            <a:xfrm>
              <a:off x="4181055" y="3713491"/>
              <a:ext cx="142240" cy="62280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Q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095066A3-37F1-BA7D-8CEC-00C18898C40C}"/>
                </a:ext>
              </a:extLst>
            </p:cNvPr>
            <p:cNvSpPr/>
            <p:nvPr/>
          </p:nvSpPr>
          <p:spPr>
            <a:xfrm>
              <a:off x="4421192" y="4452492"/>
              <a:ext cx="622805" cy="1422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K</a:t>
              </a:r>
              <a:r>
                <a:rPr lang="en-US" altLang="zh-CN" sz="1000" b="1" i="0" cap="none" spc="0" baseline="30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T</a:t>
              </a:r>
              <a:endParaRPr lang="zh-CN" altLang="en-US" sz="1000" b="1" i="0" cap="none" spc="0" baseline="30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243C9BB0-E2A5-4B8F-24F3-91A9051D958C}"/>
                </a:ext>
              </a:extLst>
            </p:cNvPr>
            <p:cNvSpPr/>
            <p:nvPr/>
          </p:nvSpPr>
          <p:spPr>
            <a:xfrm>
              <a:off x="4421193" y="3713491"/>
              <a:ext cx="622805" cy="62280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Attention</a:t>
              </a:r>
            </a:p>
          </p:txBody>
        </p:sp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B332A396-9494-43C6-D218-5FCBBF2CEBB7}"/>
                </a:ext>
              </a:extLst>
            </p:cNvPr>
            <p:cNvSpPr txBox="1"/>
            <p:nvPr/>
          </p:nvSpPr>
          <p:spPr>
            <a:xfrm>
              <a:off x="4273868" y="4225400"/>
              <a:ext cx="1151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x</a:t>
              </a:r>
              <a:endParaRPr lang="zh-CN" altLang="en-US" dirty="0"/>
            </a:p>
          </p:txBody>
        </p:sp>
        <p:cxnSp>
          <p:nvCxnSpPr>
            <p:cNvPr id="171" name="直接箭头连接符 170">
              <a:extLst>
                <a:ext uri="{FF2B5EF4-FFF2-40B4-BE49-F238E27FC236}">
                  <a16:creationId xmlns:a16="http://schemas.microsoft.com/office/drawing/2014/main" id="{B8F50C7D-9EFF-DB7C-B3CA-93C1589E1DB2}"/>
                </a:ext>
              </a:extLst>
            </p:cNvPr>
            <p:cNvCxnSpPr>
              <a:cxnSpLocks/>
              <a:stCxn id="147" idx="3"/>
              <a:endCxn id="167" idx="1"/>
            </p:cNvCxnSpPr>
            <p:nvPr/>
          </p:nvCxnSpPr>
          <p:spPr>
            <a:xfrm flipV="1">
              <a:off x="3764294" y="4024894"/>
              <a:ext cx="416761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58F86F9F-EC5B-7698-04CE-35318327C42F}"/>
                </a:ext>
              </a:extLst>
            </p:cNvPr>
            <p:cNvCxnSpPr>
              <a:cxnSpLocks/>
              <a:endCxn id="168" idx="2"/>
            </p:cNvCxnSpPr>
            <p:nvPr/>
          </p:nvCxnSpPr>
          <p:spPr>
            <a:xfrm flipV="1">
              <a:off x="4732595" y="4594731"/>
              <a:ext cx="0" cy="4732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A831978F-BF53-CBA9-DBEC-2D95B9854C7A}"/>
                </a:ext>
              </a:extLst>
            </p:cNvPr>
            <p:cNvCxnSpPr>
              <a:cxnSpLocks/>
              <a:stCxn id="159" idx="3"/>
            </p:cNvCxnSpPr>
            <p:nvPr/>
          </p:nvCxnSpPr>
          <p:spPr>
            <a:xfrm>
              <a:off x="3764294" y="5049175"/>
              <a:ext cx="9683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箭头连接符 189">
              <a:extLst>
                <a:ext uri="{FF2B5EF4-FFF2-40B4-BE49-F238E27FC236}">
                  <a16:creationId xmlns:a16="http://schemas.microsoft.com/office/drawing/2014/main" id="{00427244-1749-3A3C-3A4B-24A2CE1C1451}"/>
                </a:ext>
              </a:extLst>
            </p:cNvPr>
            <p:cNvCxnSpPr>
              <a:cxnSpLocks/>
              <a:stCxn id="169" idx="3"/>
              <a:endCxn id="193" idx="1"/>
            </p:cNvCxnSpPr>
            <p:nvPr/>
          </p:nvCxnSpPr>
          <p:spPr>
            <a:xfrm>
              <a:off x="5043998" y="4024894"/>
              <a:ext cx="5820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E761008D-E2AD-CED0-207E-D258DF9CE7F6}"/>
                </a:ext>
              </a:extLst>
            </p:cNvPr>
            <p:cNvSpPr/>
            <p:nvPr/>
          </p:nvSpPr>
          <p:spPr>
            <a:xfrm>
              <a:off x="5626080" y="3713491"/>
              <a:ext cx="622805" cy="62280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A2FA6D7C-D08E-99B9-050C-68D288C83844}"/>
                </a:ext>
              </a:extLst>
            </p:cNvPr>
            <p:cNvSpPr txBox="1"/>
            <p:nvPr/>
          </p:nvSpPr>
          <p:spPr>
            <a:xfrm>
              <a:off x="4948749" y="3713491"/>
              <a:ext cx="7500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 err="1"/>
                <a:t>softmax</a:t>
              </a:r>
              <a:endParaRPr lang="zh-CN" altLang="en-US" sz="1400" dirty="0"/>
            </a:p>
          </p:txBody>
        </p:sp>
        <p:cxnSp>
          <p:nvCxnSpPr>
            <p:cNvPr id="197" name="直接箭头连接符 196">
              <a:extLst>
                <a:ext uri="{FF2B5EF4-FFF2-40B4-BE49-F238E27FC236}">
                  <a16:creationId xmlns:a16="http://schemas.microsoft.com/office/drawing/2014/main" id="{06958F2E-A3FC-34D0-5C6A-46DBF432F123}"/>
                </a:ext>
              </a:extLst>
            </p:cNvPr>
            <p:cNvCxnSpPr>
              <a:cxnSpLocks/>
            </p:cNvCxnSpPr>
            <p:nvPr/>
          </p:nvCxnSpPr>
          <p:spPr>
            <a:xfrm>
              <a:off x="3764294" y="6073454"/>
              <a:ext cx="27215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箭头连接符 198">
              <a:extLst>
                <a:ext uri="{FF2B5EF4-FFF2-40B4-BE49-F238E27FC236}">
                  <a16:creationId xmlns:a16="http://schemas.microsoft.com/office/drawing/2014/main" id="{76285A85-BD62-00A6-6BE4-F653AA3BC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8902" y="4410066"/>
              <a:ext cx="0" cy="1663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9C087C24-B661-183F-907A-D0C448C29646}"/>
                </a:ext>
              </a:extLst>
            </p:cNvPr>
            <p:cNvSpPr txBox="1"/>
            <p:nvPr/>
          </p:nvSpPr>
          <p:spPr>
            <a:xfrm>
              <a:off x="6259257" y="3847224"/>
              <a:ext cx="1151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x</a:t>
              </a:r>
              <a:endParaRPr lang="zh-CN" altLang="en-US" dirty="0"/>
            </a:p>
          </p:txBody>
        </p: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57BC5D65-4353-B974-F5D1-AE29159A45D1}"/>
                </a:ext>
              </a:extLst>
            </p:cNvPr>
            <p:cNvSpPr/>
            <p:nvPr/>
          </p:nvSpPr>
          <p:spPr>
            <a:xfrm>
              <a:off x="6397782" y="3713491"/>
              <a:ext cx="142240" cy="62280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7" name="文本框 206">
              <a:extLst>
                <a:ext uri="{FF2B5EF4-FFF2-40B4-BE49-F238E27FC236}">
                  <a16:creationId xmlns:a16="http://schemas.microsoft.com/office/drawing/2014/main" id="{21C3D91D-F4AF-DF21-79AF-40C23B1753E2}"/>
                </a:ext>
              </a:extLst>
            </p:cNvPr>
            <p:cNvSpPr txBox="1"/>
            <p:nvPr/>
          </p:nvSpPr>
          <p:spPr>
            <a:xfrm>
              <a:off x="4705183" y="6395599"/>
              <a:ext cx="19800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3"/>
                  </a:solidFill>
                </a:rPr>
                <a:t>Attention Head</a:t>
              </a:r>
              <a:endParaRPr lang="zh-CN" altLang="en-US" sz="2000" b="1" dirty="0">
                <a:solidFill>
                  <a:schemeClr val="accent3"/>
                </a:solidFill>
              </a:endParaRPr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C9091CA8-1F7F-8BFF-5598-EA62FBCFF386}"/>
                </a:ext>
              </a:extLst>
            </p:cNvPr>
            <p:cNvSpPr/>
            <p:nvPr/>
          </p:nvSpPr>
          <p:spPr>
            <a:xfrm>
              <a:off x="767883" y="3319156"/>
              <a:ext cx="827168" cy="622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Input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15" name="直接箭头连接符 214">
              <a:extLst>
                <a:ext uri="{FF2B5EF4-FFF2-40B4-BE49-F238E27FC236}">
                  <a16:creationId xmlns:a16="http://schemas.microsoft.com/office/drawing/2014/main" id="{C833942F-9B09-6740-56DB-98E5726EAAB6}"/>
                </a:ext>
              </a:extLst>
            </p:cNvPr>
            <p:cNvCxnSpPr>
              <a:cxnSpLocks/>
              <a:stCxn id="214" idx="3"/>
            </p:cNvCxnSpPr>
            <p:nvPr/>
          </p:nvCxnSpPr>
          <p:spPr>
            <a:xfrm flipV="1">
              <a:off x="1595051" y="3319156"/>
              <a:ext cx="850810" cy="3114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箭头连接符 219">
              <a:extLst>
                <a:ext uri="{FF2B5EF4-FFF2-40B4-BE49-F238E27FC236}">
                  <a16:creationId xmlns:a16="http://schemas.microsoft.com/office/drawing/2014/main" id="{44355B52-65C8-BBAD-CEAB-514DF3B8C355}"/>
                </a:ext>
              </a:extLst>
            </p:cNvPr>
            <p:cNvCxnSpPr>
              <a:cxnSpLocks/>
              <a:stCxn id="214" idx="3"/>
            </p:cNvCxnSpPr>
            <p:nvPr/>
          </p:nvCxnSpPr>
          <p:spPr>
            <a:xfrm flipV="1">
              <a:off x="1595051" y="3461660"/>
              <a:ext cx="745972" cy="1688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箭头连接符 222">
              <a:extLst>
                <a:ext uri="{FF2B5EF4-FFF2-40B4-BE49-F238E27FC236}">
                  <a16:creationId xmlns:a16="http://schemas.microsoft.com/office/drawing/2014/main" id="{0BE974CF-8D9D-640C-17B3-26960ADAC54C}"/>
                </a:ext>
              </a:extLst>
            </p:cNvPr>
            <p:cNvCxnSpPr>
              <a:cxnSpLocks/>
              <a:stCxn id="214" idx="3"/>
            </p:cNvCxnSpPr>
            <p:nvPr/>
          </p:nvCxnSpPr>
          <p:spPr>
            <a:xfrm flipV="1">
              <a:off x="1595051" y="3570019"/>
              <a:ext cx="654321" cy="605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箭头连接符 225">
              <a:extLst>
                <a:ext uri="{FF2B5EF4-FFF2-40B4-BE49-F238E27FC236}">
                  <a16:creationId xmlns:a16="http://schemas.microsoft.com/office/drawing/2014/main" id="{53381CC5-2E71-6172-5025-50FA77837173}"/>
                </a:ext>
              </a:extLst>
            </p:cNvPr>
            <p:cNvCxnSpPr>
              <a:cxnSpLocks/>
              <a:stCxn id="214" idx="3"/>
            </p:cNvCxnSpPr>
            <p:nvPr/>
          </p:nvCxnSpPr>
          <p:spPr>
            <a:xfrm>
              <a:off x="1595051" y="3630559"/>
              <a:ext cx="518229" cy="326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箭头连接符 228">
              <a:extLst>
                <a:ext uri="{FF2B5EF4-FFF2-40B4-BE49-F238E27FC236}">
                  <a16:creationId xmlns:a16="http://schemas.microsoft.com/office/drawing/2014/main" id="{A500FD26-6733-FB2C-3FEB-6F5E3B2D4D75}"/>
                </a:ext>
              </a:extLst>
            </p:cNvPr>
            <p:cNvCxnSpPr>
              <a:cxnSpLocks/>
            </p:cNvCxnSpPr>
            <p:nvPr/>
          </p:nvCxnSpPr>
          <p:spPr>
            <a:xfrm>
              <a:off x="6570451" y="4030235"/>
              <a:ext cx="5820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矩形 229">
              <a:extLst>
                <a:ext uri="{FF2B5EF4-FFF2-40B4-BE49-F238E27FC236}">
                  <a16:creationId xmlns:a16="http://schemas.microsoft.com/office/drawing/2014/main" id="{1A32844C-90F5-C62A-1F57-81503B662F59}"/>
                </a:ext>
              </a:extLst>
            </p:cNvPr>
            <p:cNvSpPr/>
            <p:nvPr/>
          </p:nvSpPr>
          <p:spPr>
            <a:xfrm>
              <a:off x="7175656" y="3718832"/>
              <a:ext cx="142240" cy="62280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8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O</a:t>
              </a:r>
              <a:r>
                <a:rPr lang="en-US" altLang="zh-CN" sz="8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h1</a:t>
              </a:r>
              <a:endParaRPr lang="zh-CN" altLang="en-US" sz="8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D19A7553-659C-9269-FE45-30F6A5373B34}"/>
                </a:ext>
              </a:extLst>
            </p:cNvPr>
            <p:cNvSpPr/>
            <p:nvPr/>
          </p:nvSpPr>
          <p:spPr>
            <a:xfrm>
              <a:off x="7321090" y="3718832"/>
              <a:ext cx="142240" cy="62280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8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O</a:t>
              </a:r>
              <a:r>
                <a:rPr lang="en-US" altLang="zh-CN" sz="8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h2</a:t>
              </a:r>
              <a:endParaRPr lang="zh-CN" altLang="en-US" sz="8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E0BC401E-AF7E-E5D8-4FBD-0EC155729372}"/>
                </a:ext>
              </a:extLst>
            </p:cNvPr>
            <p:cNvSpPr/>
            <p:nvPr/>
          </p:nvSpPr>
          <p:spPr>
            <a:xfrm>
              <a:off x="7469700" y="3718832"/>
              <a:ext cx="142240" cy="62280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…</a:t>
              </a:r>
              <a:endParaRPr lang="zh-CN" altLang="en-US" sz="9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C0206525-86DB-F888-3940-B69044E06B95}"/>
                </a:ext>
              </a:extLst>
            </p:cNvPr>
            <p:cNvSpPr/>
            <p:nvPr/>
          </p:nvSpPr>
          <p:spPr>
            <a:xfrm>
              <a:off x="7616722" y="3718832"/>
              <a:ext cx="142240" cy="62280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800" b="1" i="0" cap="none" spc="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O</a:t>
              </a:r>
              <a:r>
                <a:rPr lang="en-US" altLang="zh-CN" sz="800" b="1" i="0" cap="none" spc="0" baseline="-2500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hh</a:t>
              </a:r>
              <a:endParaRPr lang="zh-CN" altLang="en-US" sz="8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35" name="直接箭头连接符 234">
              <a:extLst>
                <a:ext uri="{FF2B5EF4-FFF2-40B4-BE49-F238E27FC236}">
                  <a16:creationId xmlns:a16="http://schemas.microsoft.com/office/drawing/2014/main" id="{0D2BFC1C-C715-3F6A-4F4F-239E736739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3700" y="3937829"/>
              <a:ext cx="408833" cy="41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箭头连接符 235">
              <a:extLst>
                <a:ext uri="{FF2B5EF4-FFF2-40B4-BE49-F238E27FC236}">
                  <a16:creationId xmlns:a16="http://schemas.microsoft.com/office/drawing/2014/main" id="{16329FC2-39EC-B773-E8FE-347E340F96C4}"/>
                </a:ext>
              </a:extLst>
            </p:cNvPr>
            <p:cNvCxnSpPr>
              <a:cxnSpLocks/>
            </p:cNvCxnSpPr>
            <p:nvPr/>
          </p:nvCxnSpPr>
          <p:spPr>
            <a:xfrm>
              <a:off x="6861492" y="3840228"/>
              <a:ext cx="291041" cy="51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箭头连接符 236">
              <a:extLst>
                <a:ext uri="{FF2B5EF4-FFF2-40B4-BE49-F238E27FC236}">
                  <a16:creationId xmlns:a16="http://schemas.microsoft.com/office/drawing/2014/main" id="{92EED0F4-5D16-F309-23A7-84A05BAAFFF2}"/>
                </a:ext>
              </a:extLst>
            </p:cNvPr>
            <p:cNvCxnSpPr>
              <a:cxnSpLocks/>
            </p:cNvCxnSpPr>
            <p:nvPr/>
          </p:nvCxnSpPr>
          <p:spPr>
            <a:xfrm>
              <a:off x="6980767" y="3753017"/>
              <a:ext cx="17176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682B9360-CF2E-7BF2-43DD-558156E28468}"/>
                </a:ext>
              </a:extLst>
            </p:cNvPr>
            <p:cNvSpPr/>
            <p:nvPr/>
          </p:nvSpPr>
          <p:spPr>
            <a:xfrm>
              <a:off x="7870285" y="4496753"/>
              <a:ext cx="825551" cy="57118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W</a:t>
              </a:r>
              <a:r>
                <a:rPr lang="en-US" altLang="zh-CN" sz="1000" b="1" i="0" cap="none" spc="0" baseline="-2500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3F8B527F-5070-ACC1-7579-E1EC40597A4E}"/>
                </a:ext>
              </a:extLst>
            </p:cNvPr>
            <p:cNvSpPr/>
            <p:nvPr/>
          </p:nvSpPr>
          <p:spPr>
            <a:xfrm>
              <a:off x="7868668" y="3718831"/>
              <a:ext cx="827168" cy="6228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43" name="文本框 242">
              <a:extLst>
                <a:ext uri="{FF2B5EF4-FFF2-40B4-BE49-F238E27FC236}">
                  <a16:creationId xmlns:a16="http://schemas.microsoft.com/office/drawing/2014/main" id="{F4C1BA92-5660-E8A3-064E-68A218BD5FEC}"/>
                </a:ext>
              </a:extLst>
            </p:cNvPr>
            <p:cNvSpPr txBox="1"/>
            <p:nvPr/>
          </p:nvSpPr>
          <p:spPr>
            <a:xfrm>
              <a:off x="7731937" y="4240957"/>
              <a:ext cx="1151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x</a:t>
              </a:r>
              <a:endParaRPr lang="zh-CN" altLang="en-US" dirty="0"/>
            </a:p>
          </p:txBody>
        </p:sp>
        <p:grpSp>
          <p:nvGrpSpPr>
            <p:cNvPr id="255" name="组合 254">
              <a:extLst>
                <a:ext uri="{FF2B5EF4-FFF2-40B4-BE49-F238E27FC236}">
                  <a16:creationId xmlns:a16="http://schemas.microsoft.com/office/drawing/2014/main" id="{230D4F91-A374-956E-D234-283AC6BB578B}"/>
                </a:ext>
              </a:extLst>
            </p:cNvPr>
            <p:cNvGrpSpPr/>
            <p:nvPr/>
          </p:nvGrpSpPr>
          <p:grpSpPr>
            <a:xfrm>
              <a:off x="3279333" y="3537573"/>
              <a:ext cx="143729" cy="215444"/>
              <a:chOff x="3279333" y="3537573"/>
              <a:chExt cx="143729" cy="215444"/>
            </a:xfrm>
          </p:grpSpPr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D4F9D1D2-296F-5901-92AB-7DD05F37600A}"/>
                  </a:ext>
                </a:extLst>
              </p:cNvPr>
              <p:cNvSpPr txBox="1"/>
              <p:nvPr/>
            </p:nvSpPr>
            <p:spPr>
              <a:xfrm>
                <a:off x="3291509" y="3537573"/>
                <a:ext cx="115172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b="1" dirty="0">
                    <a:solidFill>
                      <a:schemeClr val="accent1"/>
                    </a:solidFill>
                  </a:rPr>
                  <a:t>P</a:t>
                </a:r>
                <a:endParaRPr lang="zh-CN" altLang="en-US" sz="8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246" name="直接箭头连接符 245">
                <a:extLst>
                  <a:ext uri="{FF2B5EF4-FFF2-40B4-BE49-F238E27FC236}">
                    <a16:creationId xmlns:a16="http://schemas.microsoft.com/office/drawing/2014/main" id="{B4628F8C-5B0D-805A-6739-8429923A70FD}"/>
                  </a:ext>
                </a:extLst>
              </p:cNvPr>
              <p:cNvCxnSpPr/>
              <p:nvPr/>
            </p:nvCxnSpPr>
            <p:spPr>
              <a:xfrm>
                <a:off x="3279333" y="3691413"/>
                <a:ext cx="143729" cy="0"/>
              </a:xfrm>
              <a:prstGeom prst="straightConnector1">
                <a:avLst/>
              </a:prstGeom>
              <a:ln w="3175"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7" name="文本框 246">
              <a:extLst>
                <a:ext uri="{FF2B5EF4-FFF2-40B4-BE49-F238E27FC236}">
                  <a16:creationId xmlns:a16="http://schemas.microsoft.com/office/drawing/2014/main" id="{966891F0-12C8-1F91-F2D4-B016203BF349}"/>
                </a:ext>
              </a:extLst>
            </p:cNvPr>
            <p:cNvSpPr txBox="1"/>
            <p:nvPr/>
          </p:nvSpPr>
          <p:spPr>
            <a:xfrm>
              <a:off x="2611103" y="3533902"/>
              <a:ext cx="11517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" b="1" dirty="0">
                  <a:solidFill>
                    <a:schemeClr val="accent1"/>
                  </a:solidFill>
                </a:rPr>
                <a:t>E</a:t>
              </a:r>
              <a:endParaRPr lang="zh-CN" altLang="en-US" sz="800" dirty="0">
                <a:solidFill>
                  <a:schemeClr val="accent1"/>
                </a:solidFill>
              </a:endParaRPr>
            </a:p>
          </p:txBody>
        </p:sp>
        <p:cxnSp>
          <p:nvCxnSpPr>
            <p:cNvPr id="248" name="直接箭头连接符 247">
              <a:extLst>
                <a:ext uri="{FF2B5EF4-FFF2-40B4-BE49-F238E27FC236}">
                  <a16:creationId xmlns:a16="http://schemas.microsoft.com/office/drawing/2014/main" id="{0A3E957E-903A-1B0B-28FC-BE1E5BAAFE57}"/>
                </a:ext>
              </a:extLst>
            </p:cNvPr>
            <p:cNvCxnSpPr>
              <a:cxnSpLocks/>
            </p:cNvCxnSpPr>
            <p:nvPr/>
          </p:nvCxnSpPr>
          <p:spPr>
            <a:xfrm>
              <a:off x="2280062" y="3691413"/>
              <a:ext cx="827168" cy="0"/>
            </a:xfrm>
            <a:prstGeom prst="straightConnector1">
              <a:avLst/>
            </a:prstGeom>
            <a:ln w="3175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AF68387A-4EE7-9806-004E-2857ACD5DE92}"/>
                </a:ext>
              </a:extLst>
            </p:cNvPr>
            <p:cNvSpPr txBox="1"/>
            <p:nvPr/>
          </p:nvSpPr>
          <p:spPr>
            <a:xfrm>
              <a:off x="2159704" y="3937829"/>
              <a:ext cx="11517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" b="1" dirty="0">
                  <a:solidFill>
                    <a:schemeClr val="accent1"/>
                  </a:solidFill>
                </a:rPr>
                <a:t>S</a:t>
              </a:r>
              <a:endParaRPr lang="zh-CN" altLang="en-US" sz="800" dirty="0">
                <a:solidFill>
                  <a:schemeClr val="accent1"/>
                </a:solidFill>
              </a:endParaRPr>
            </a:p>
          </p:txBody>
        </p:sp>
        <p:cxnSp>
          <p:nvCxnSpPr>
            <p:cNvPr id="251" name="直接箭头连接符 250">
              <a:extLst>
                <a:ext uri="{FF2B5EF4-FFF2-40B4-BE49-F238E27FC236}">
                  <a16:creationId xmlns:a16="http://schemas.microsoft.com/office/drawing/2014/main" id="{4139755A-E863-32A4-D946-DD1DF0AC50AA}"/>
                </a:ext>
              </a:extLst>
            </p:cNvPr>
            <p:cNvCxnSpPr>
              <a:cxnSpLocks/>
            </p:cNvCxnSpPr>
            <p:nvPr/>
          </p:nvCxnSpPr>
          <p:spPr>
            <a:xfrm>
              <a:off x="2258559" y="3725816"/>
              <a:ext cx="0" cy="610480"/>
            </a:xfrm>
            <a:prstGeom prst="straightConnector1">
              <a:avLst/>
            </a:prstGeom>
            <a:ln w="3175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6" name="组合 255">
              <a:extLst>
                <a:ext uri="{FF2B5EF4-FFF2-40B4-BE49-F238E27FC236}">
                  <a16:creationId xmlns:a16="http://schemas.microsoft.com/office/drawing/2014/main" id="{98139495-6084-D7B3-3DE5-8F2830E2452C}"/>
                </a:ext>
              </a:extLst>
            </p:cNvPr>
            <p:cNvGrpSpPr/>
            <p:nvPr/>
          </p:nvGrpSpPr>
          <p:grpSpPr>
            <a:xfrm>
              <a:off x="4176579" y="3533902"/>
              <a:ext cx="143729" cy="215444"/>
              <a:chOff x="3279333" y="3537573"/>
              <a:chExt cx="143729" cy="215444"/>
            </a:xfrm>
          </p:grpSpPr>
          <p:sp>
            <p:nvSpPr>
              <p:cNvPr id="257" name="文本框 256">
                <a:extLst>
                  <a:ext uri="{FF2B5EF4-FFF2-40B4-BE49-F238E27FC236}">
                    <a16:creationId xmlns:a16="http://schemas.microsoft.com/office/drawing/2014/main" id="{9322813A-70B5-A9D7-D622-2504CB6EEB3B}"/>
                  </a:ext>
                </a:extLst>
              </p:cNvPr>
              <p:cNvSpPr txBox="1"/>
              <p:nvPr/>
            </p:nvSpPr>
            <p:spPr>
              <a:xfrm>
                <a:off x="3291509" y="3537573"/>
                <a:ext cx="115172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b="1" dirty="0">
                    <a:solidFill>
                      <a:schemeClr val="accent1"/>
                    </a:solidFill>
                  </a:rPr>
                  <a:t>P</a:t>
                </a:r>
                <a:endParaRPr lang="zh-CN" altLang="en-US" sz="8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258" name="直接箭头连接符 257">
                <a:extLst>
                  <a:ext uri="{FF2B5EF4-FFF2-40B4-BE49-F238E27FC236}">
                    <a16:creationId xmlns:a16="http://schemas.microsoft.com/office/drawing/2014/main" id="{35771089-AE89-1EDB-1F1F-3B0A3E903B8F}"/>
                  </a:ext>
                </a:extLst>
              </p:cNvPr>
              <p:cNvCxnSpPr/>
              <p:nvPr/>
            </p:nvCxnSpPr>
            <p:spPr>
              <a:xfrm>
                <a:off x="3279333" y="3691413"/>
                <a:ext cx="143729" cy="0"/>
              </a:xfrm>
              <a:prstGeom prst="straightConnector1">
                <a:avLst/>
              </a:prstGeom>
              <a:ln w="3175"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BE06C839-1352-5991-9780-05B1398A60B2}"/>
                </a:ext>
              </a:extLst>
            </p:cNvPr>
            <p:cNvSpPr txBox="1"/>
            <p:nvPr/>
          </p:nvSpPr>
          <p:spPr>
            <a:xfrm>
              <a:off x="4312961" y="3916488"/>
              <a:ext cx="11517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" b="1" dirty="0">
                  <a:solidFill>
                    <a:schemeClr val="accent1"/>
                  </a:solidFill>
                </a:rPr>
                <a:t>S</a:t>
              </a:r>
              <a:endParaRPr lang="zh-CN" altLang="en-US" sz="800" dirty="0">
                <a:solidFill>
                  <a:schemeClr val="accent1"/>
                </a:solidFill>
              </a:endParaRPr>
            </a:p>
          </p:txBody>
        </p:sp>
        <p:cxnSp>
          <p:nvCxnSpPr>
            <p:cNvPr id="260" name="直接箭头连接符 259">
              <a:extLst>
                <a:ext uri="{FF2B5EF4-FFF2-40B4-BE49-F238E27FC236}">
                  <a16:creationId xmlns:a16="http://schemas.microsoft.com/office/drawing/2014/main" id="{EAA50131-F3A5-44A3-D624-0CE7DDA615BC}"/>
                </a:ext>
              </a:extLst>
            </p:cNvPr>
            <p:cNvCxnSpPr>
              <a:cxnSpLocks/>
            </p:cNvCxnSpPr>
            <p:nvPr/>
          </p:nvCxnSpPr>
          <p:spPr>
            <a:xfrm>
              <a:off x="4344606" y="3720739"/>
              <a:ext cx="0" cy="610480"/>
            </a:xfrm>
            <a:prstGeom prst="straightConnector1">
              <a:avLst/>
            </a:prstGeom>
            <a:ln w="3175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箭头连接符 260">
              <a:extLst>
                <a:ext uri="{FF2B5EF4-FFF2-40B4-BE49-F238E27FC236}">
                  <a16:creationId xmlns:a16="http://schemas.microsoft.com/office/drawing/2014/main" id="{051A8975-88A9-9034-34E9-3D2F8D953190}"/>
                </a:ext>
              </a:extLst>
            </p:cNvPr>
            <p:cNvCxnSpPr>
              <a:cxnSpLocks/>
            </p:cNvCxnSpPr>
            <p:nvPr/>
          </p:nvCxnSpPr>
          <p:spPr>
            <a:xfrm>
              <a:off x="4418249" y="4425623"/>
              <a:ext cx="632195" cy="0"/>
            </a:xfrm>
            <a:prstGeom prst="straightConnector1">
              <a:avLst/>
            </a:prstGeom>
            <a:ln w="3175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文本框 263">
              <a:extLst>
                <a:ext uri="{FF2B5EF4-FFF2-40B4-BE49-F238E27FC236}">
                  <a16:creationId xmlns:a16="http://schemas.microsoft.com/office/drawing/2014/main" id="{78A95127-6E77-11E5-F698-DA298DCA59E8}"/>
                </a:ext>
              </a:extLst>
            </p:cNvPr>
            <p:cNvSpPr txBox="1"/>
            <p:nvPr/>
          </p:nvSpPr>
          <p:spPr>
            <a:xfrm>
              <a:off x="4657558" y="4276255"/>
              <a:ext cx="11517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" b="1" dirty="0">
                  <a:solidFill>
                    <a:schemeClr val="accent1"/>
                  </a:solidFill>
                </a:rPr>
                <a:t>S</a:t>
              </a:r>
              <a:endParaRPr lang="zh-CN" altLang="en-US" sz="800" dirty="0">
                <a:solidFill>
                  <a:schemeClr val="accent1"/>
                </a:solidFill>
              </a:endParaRPr>
            </a:p>
          </p:txBody>
        </p:sp>
        <p:sp>
          <p:nvSpPr>
            <p:cNvPr id="265" name="文本框 264">
              <a:extLst>
                <a:ext uri="{FF2B5EF4-FFF2-40B4-BE49-F238E27FC236}">
                  <a16:creationId xmlns:a16="http://schemas.microsoft.com/office/drawing/2014/main" id="{5DE79F40-8534-C8D0-687A-57A5F9CAC31C}"/>
                </a:ext>
              </a:extLst>
            </p:cNvPr>
            <p:cNvSpPr txBox="1"/>
            <p:nvPr/>
          </p:nvSpPr>
          <p:spPr>
            <a:xfrm>
              <a:off x="7312636" y="3506385"/>
              <a:ext cx="34501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" b="1" dirty="0">
                  <a:solidFill>
                    <a:schemeClr val="accent1"/>
                  </a:solidFill>
                </a:rPr>
                <a:t>H*P</a:t>
              </a:r>
              <a:endParaRPr lang="zh-CN" altLang="en-US" sz="800" dirty="0">
                <a:solidFill>
                  <a:schemeClr val="accent1"/>
                </a:solidFill>
              </a:endParaRPr>
            </a:p>
          </p:txBody>
        </p:sp>
        <p:cxnSp>
          <p:nvCxnSpPr>
            <p:cNvPr id="266" name="直接箭头连接符 265">
              <a:extLst>
                <a:ext uri="{FF2B5EF4-FFF2-40B4-BE49-F238E27FC236}">
                  <a16:creationId xmlns:a16="http://schemas.microsoft.com/office/drawing/2014/main" id="{2329D0EF-261D-C311-23C6-CC8C5F2B01C6}"/>
                </a:ext>
              </a:extLst>
            </p:cNvPr>
            <p:cNvCxnSpPr>
              <a:cxnSpLocks/>
            </p:cNvCxnSpPr>
            <p:nvPr/>
          </p:nvCxnSpPr>
          <p:spPr>
            <a:xfrm>
              <a:off x="7175656" y="3663219"/>
              <a:ext cx="595157" cy="0"/>
            </a:xfrm>
            <a:prstGeom prst="straightConnector1">
              <a:avLst/>
            </a:prstGeom>
            <a:ln w="3175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A69A61A5-DD57-897C-3A93-CCDB70608840}"/>
                </a:ext>
              </a:extLst>
            </p:cNvPr>
            <p:cNvSpPr txBox="1"/>
            <p:nvPr/>
          </p:nvSpPr>
          <p:spPr>
            <a:xfrm>
              <a:off x="8199709" y="4311146"/>
              <a:ext cx="11517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" b="1" dirty="0">
                  <a:solidFill>
                    <a:schemeClr val="accent1"/>
                  </a:solidFill>
                </a:rPr>
                <a:t>E</a:t>
              </a:r>
              <a:endParaRPr lang="zh-CN" altLang="en-US" sz="800" dirty="0">
                <a:solidFill>
                  <a:schemeClr val="accent1"/>
                </a:solidFill>
              </a:endParaRPr>
            </a:p>
          </p:txBody>
        </p:sp>
        <p:cxnSp>
          <p:nvCxnSpPr>
            <p:cNvPr id="268" name="直接箭头连接符 267">
              <a:extLst>
                <a:ext uri="{FF2B5EF4-FFF2-40B4-BE49-F238E27FC236}">
                  <a16:creationId xmlns:a16="http://schemas.microsoft.com/office/drawing/2014/main" id="{08CCC49F-4F69-AA7B-952B-C9ED44815C80}"/>
                </a:ext>
              </a:extLst>
            </p:cNvPr>
            <p:cNvCxnSpPr>
              <a:cxnSpLocks/>
            </p:cNvCxnSpPr>
            <p:nvPr/>
          </p:nvCxnSpPr>
          <p:spPr>
            <a:xfrm>
              <a:off x="7868668" y="4468657"/>
              <a:ext cx="827168" cy="0"/>
            </a:xfrm>
            <a:prstGeom prst="straightConnector1">
              <a:avLst/>
            </a:prstGeom>
            <a:ln w="3175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文本框 269">
              <a:extLst>
                <a:ext uri="{FF2B5EF4-FFF2-40B4-BE49-F238E27FC236}">
                  <a16:creationId xmlns:a16="http://schemas.microsoft.com/office/drawing/2014/main" id="{30812F8F-D00E-AC82-72A5-04350E7D2A01}"/>
                </a:ext>
              </a:extLst>
            </p:cNvPr>
            <p:cNvSpPr txBox="1"/>
            <p:nvPr/>
          </p:nvSpPr>
          <p:spPr>
            <a:xfrm>
              <a:off x="7766003" y="3922513"/>
              <a:ext cx="11517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" b="1" dirty="0">
                  <a:solidFill>
                    <a:schemeClr val="accent1"/>
                  </a:solidFill>
                </a:rPr>
                <a:t>S</a:t>
              </a:r>
              <a:endParaRPr lang="zh-CN" altLang="en-US" sz="800" dirty="0">
                <a:solidFill>
                  <a:schemeClr val="accent1"/>
                </a:solidFill>
              </a:endParaRPr>
            </a:p>
          </p:txBody>
        </p:sp>
        <p:cxnSp>
          <p:nvCxnSpPr>
            <p:cNvPr id="271" name="直接箭头连接符 270">
              <a:extLst>
                <a:ext uri="{FF2B5EF4-FFF2-40B4-BE49-F238E27FC236}">
                  <a16:creationId xmlns:a16="http://schemas.microsoft.com/office/drawing/2014/main" id="{C975117A-5760-578C-09CE-7BCF1B7078BF}"/>
                </a:ext>
              </a:extLst>
            </p:cNvPr>
            <p:cNvCxnSpPr>
              <a:cxnSpLocks/>
            </p:cNvCxnSpPr>
            <p:nvPr/>
          </p:nvCxnSpPr>
          <p:spPr>
            <a:xfrm>
              <a:off x="7797648" y="3726764"/>
              <a:ext cx="0" cy="610480"/>
            </a:xfrm>
            <a:prstGeom prst="straightConnector1">
              <a:avLst/>
            </a:prstGeom>
            <a:ln w="3175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2" name="组合 271">
              <a:extLst>
                <a:ext uri="{FF2B5EF4-FFF2-40B4-BE49-F238E27FC236}">
                  <a16:creationId xmlns:a16="http://schemas.microsoft.com/office/drawing/2014/main" id="{0A1D5391-ACFE-F79B-4D48-EBF8BC20A30C}"/>
                </a:ext>
              </a:extLst>
            </p:cNvPr>
            <p:cNvGrpSpPr/>
            <p:nvPr/>
          </p:nvGrpSpPr>
          <p:grpSpPr>
            <a:xfrm>
              <a:off x="6390741" y="3533902"/>
              <a:ext cx="143729" cy="215444"/>
              <a:chOff x="3279333" y="3537573"/>
              <a:chExt cx="143729" cy="215444"/>
            </a:xfrm>
          </p:grpSpPr>
          <p:sp>
            <p:nvSpPr>
              <p:cNvPr id="273" name="文本框 272">
                <a:extLst>
                  <a:ext uri="{FF2B5EF4-FFF2-40B4-BE49-F238E27FC236}">
                    <a16:creationId xmlns:a16="http://schemas.microsoft.com/office/drawing/2014/main" id="{07E4C04E-561C-3CCD-11D9-6D90E4B40D12}"/>
                  </a:ext>
                </a:extLst>
              </p:cNvPr>
              <p:cNvSpPr txBox="1"/>
              <p:nvPr/>
            </p:nvSpPr>
            <p:spPr>
              <a:xfrm>
                <a:off x="3291509" y="3537573"/>
                <a:ext cx="115172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800" b="1" dirty="0">
                    <a:solidFill>
                      <a:schemeClr val="accent1"/>
                    </a:solidFill>
                  </a:rPr>
                  <a:t>P</a:t>
                </a:r>
                <a:endParaRPr lang="zh-CN" altLang="en-US" sz="8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274" name="直接箭头连接符 273">
                <a:extLst>
                  <a:ext uri="{FF2B5EF4-FFF2-40B4-BE49-F238E27FC236}">
                    <a16:creationId xmlns:a16="http://schemas.microsoft.com/office/drawing/2014/main" id="{3AC6290A-9C45-3BE6-C52C-11675AD87DA4}"/>
                  </a:ext>
                </a:extLst>
              </p:cNvPr>
              <p:cNvCxnSpPr/>
              <p:nvPr/>
            </p:nvCxnSpPr>
            <p:spPr>
              <a:xfrm>
                <a:off x="3279333" y="3691413"/>
                <a:ext cx="143729" cy="0"/>
              </a:xfrm>
              <a:prstGeom prst="straightConnector1">
                <a:avLst/>
              </a:prstGeom>
              <a:ln w="3175"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7" name="直接箭头连接符 276">
              <a:extLst>
                <a:ext uri="{FF2B5EF4-FFF2-40B4-BE49-F238E27FC236}">
                  <a16:creationId xmlns:a16="http://schemas.microsoft.com/office/drawing/2014/main" id="{AC100194-8A0B-4DA3-BECB-780FD34C6648}"/>
                </a:ext>
              </a:extLst>
            </p:cNvPr>
            <p:cNvCxnSpPr>
              <a:cxnSpLocks/>
            </p:cNvCxnSpPr>
            <p:nvPr/>
          </p:nvCxnSpPr>
          <p:spPr>
            <a:xfrm>
              <a:off x="8740286" y="4030233"/>
              <a:ext cx="2195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F62946D-F7FF-9AF1-30F5-45B2CFEB98B8}"/>
              </a:ext>
            </a:extLst>
          </p:cNvPr>
          <p:cNvCxnSpPr>
            <a:cxnSpLocks/>
          </p:cNvCxnSpPr>
          <p:nvPr/>
        </p:nvCxnSpPr>
        <p:spPr>
          <a:xfrm>
            <a:off x="4893154" y="785791"/>
            <a:ext cx="0" cy="3847313"/>
          </a:xfrm>
          <a:prstGeom prst="line">
            <a:avLst/>
          </a:prstGeom>
          <a:ln w="190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2C9D577-6EF7-721F-6280-6FF388DB76A6}"/>
              </a:ext>
            </a:extLst>
          </p:cNvPr>
          <p:cNvCxnSpPr>
            <a:cxnSpLocks/>
          </p:cNvCxnSpPr>
          <p:nvPr/>
        </p:nvCxnSpPr>
        <p:spPr>
          <a:xfrm>
            <a:off x="6264754" y="839870"/>
            <a:ext cx="0" cy="3847313"/>
          </a:xfrm>
          <a:prstGeom prst="line">
            <a:avLst/>
          </a:prstGeom>
          <a:ln w="190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104B284-3B92-0C92-8C41-445CE06C7D4D}"/>
              </a:ext>
            </a:extLst>
          </p:cNvPr>
          <p:cNvCxnSpPr>
            <a:cxnSpLocks/>
          </p:cNvCxnSpPr>
          <p:nvPr/>
        </p:nvCxnSpPr>
        <p:spPr>
          <a:xfrm>
            <a:off x="7245200" y="839870"/>
            <a:ext cx="0" cy="3847313"/>
          </a:xfrm>
          <a:prstGeom prst="line">
            <a:avLst/>
          </a:prstGeom>
          <a:ln w="190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6D6EC4B-A21C-27CF-D91A-5903D92F3605}"/>
              </a:ext>
            </a:extLst>
          </p:cNvPr>
          <p:cNvCxnSpPr>
            <a:cxnSpLocks/>
          </p:cNvCxnSpPr>
          <p:nvPr/>
        </p:nvCxnSpPr>
        <p:spPr>
          <a:xfrm>
            <a:off x="8412209" y="755917"/>
            <a:ext cx="0" cy="3847313"/>
          </a:xfrm>
          <a:prstGeom prst="line">
            <a:avLst/>
          </a:prstGeom>
          <a:ln w="190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4559EF87-EDB5-8F5A-970B-94F16A49D84F}"/>
              </a:ext>
            </a:extLst>
          </p:cNvPr>
          <p:cNvGrpSpPr/>
          <p:nvPr/>
        </p:nvGrpSpPr>
        <p:grpSpPr>
          <a:xfrm>
            <a:off x="4572992" y="5050969"/>
            <a:ext cx="640324" cy="686305"/>
            <a:chOff x="4518019" y="4029907"/>
            <a:chExt cx="640324" cy="68630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BF00E55-AA1F-ADC4-3B35-44BE96679734}"/>
                </a:ext>
              </a:extLst>
            </p:cNvPr>
            <p:cNvSpPr/>
            <p:nvPr/>
          </p:nvSpPr>
          <p:spPr>
            <a:xfrm>
              <a:off x="4581519" y="4029907"/>
              <a:ext cx="142240" cy="62280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Q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E20D5D5-1EDC-BEEA-B0F4-6CF0B3879673}"/>
                </a:ext>
              </a:extLst>
            </p:cNvPr>
            <p:cNvSpPr/>
            <p:nvPr/>
          </p:nvSpPr>
          <p:spPr>
            <a:xfrm>
              <a:off x="4798811" y="4029907"/>
              <a:ext cx="142240" cy="62280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K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0CEAD1E-8EE9-35BE-EAF6-D949C2C0B8E4}"/>
                </a:ext>
              </a:extLst>
            </p:cNvPr>
            <p:cNvSpPr/>
            <p:nvPr/>
          </p:nvSpPr>
          <p:spPr>
            <a:xfrm>
              <a:off x="5016103" y="4029907"/>
              <a:ext cx="142240" cy="62280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AE38CA6-830C-CAF2-6218-1863AF72DC2E}"/>
                </a:ext>
              </a:extLst>
            </p:cNvPr>
            <p:cNvSpPr/>
            <p:nvPr/>
          </p:nvSpPr>
          <p:spPr>
            <a:xfrm>
              <a:off x="4568819" y="4042607"/>
              <a:ext cx="142240" cy="62280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Q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8CC47DB-D4B5-5927-CF89-35D3BDA554F1}"/>
                </a:ext>
              </a:extLst>
            </p:cNvPr>
            <p:cNvSpPr/>
            <p:nvPr/>
          </p:nvSpPr>
          <p:spPr>
            <a:xfrm>
              <a:off x="4786111" y="4042607"/>
              <a:ext cx="142240" cy="62280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K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3EA12D3-30CD-647E-F84D-BC349CB5E756}"/>
                </a:ext>
              </a:extLst>
            </p:cNvPr>
            <p:cNvSpPr/>
            <p:nvPr/>
          </p:nvSpPr>
          <p:spPr>
            <a:xfrm>
              <a:off x="5003403" y="4042607"/>
              <a:ext cx="142240" cy="62280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F73C182-CCFD-CFAD-0515-652A4C557134}"/>
                </a:ext>
              </a:extLst>
            </p:cNvPr>
            <p:cNvSpPr/>
            <p:nvPr/>
          </p:nvSpPr>
          <p:spPr>
            <a:xfrm>
              <a:off x="4556119" y="4055307"/>
              <a:ext cx="142240" cy="62280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Q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F73828C-7DBA-3814-F0D1-69D6890AF6D6}"/>
                </a:ext>
              </a:extLst>
            </p:cNvPr>
            <p:cNvSpPr/>
            <p:nvPr/>
          </p:nvSpPr>
          <p:spPr>
            <a:xfrm>
              <a:off x="4773411" y="4055307"/>
              <a:ext cx="142240" cy="62280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K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2BE8EADC-9D72-F51A-D190-47E87471EC57}"/>
                </a:ext>
              </a:extLst>
            </p:cNvPr>
            <p:cNvSpPr/>
            <p:nvPr/>
          </p:nvSpPr>
          <p:spPr>
            <a:xfrm>
              <a:off x="4990703" y="4055307"/>
              <a:ext cx="142240" cy="62280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15675DB-BFAD-C5B8-957B-4F27BDFAB6DD}"/>
                </a:ext>
              </a:extLst>
            </p:cNvPr>
            <p:cNvSpPr/>
            <p:nvPr/>
          </p:nvSpPr>
          <p:spPr>
            <a:xfrm>
              <a:off x="4543419" y="4068007"/>
              <a:ext cx="142240" cy="62280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Q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55402B8-7F56-84E0-ED89-DFDC0783A34A}"/>
                </a:ext>
              </a:extLst>
            </p:cNvPr>
            <p:cNvSpPr/>
            <p:nvPr/>
          </p:nvSpPr>
          <p:spPr>
            <a:xfrm>
              <a:off x="4760711" y="4068007"/>
              <a:ext cx="142240" cy="62280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K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8138C396-8893-85B5-0E5A-666AC6CF5025}"/>
                </a:ext>
              </a:extLst>
            </p:cNvPr>
            <p:cNvSpPr/>
            <p:nvPr/>
          </p:nvSpPr>
          <p:spPr>
            <a:xfrm>
              <a:off x="4978003" y="4068007"/>
              <a:ext cx="142240" cy="62280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C246F6BE-D507-F4C0-9235-958DF4E2D691}"/>
                </a:ext>
              </a:extLst>
            </p:cNvPr>
            <p:cNvSpPr/>
            <p:nvPr/>
          </p:nvSpPr>
          <p:spPr>
            <a:xfrm>
              <a:off x="4530719" y="4080707"/>
              <a:ext cx="142240" cy="62280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Q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28445A4D-96F8-0D15-235E-41C513E9115D}"/>
                </a:ext>
              </a:extLst>
            </p:cNvPr>
            <p:cNvSpPr/>
            <p:nvPr/>
          </p:nvSpPr>
          <p:spPr>
            <a:xfrm>
              <a:off x="4748011" y="4080707"/>
              <a:ext cx="142240" cy="62280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K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61CBDC9-7496-089D-8D99-68716ED38594}"/>
                </a:ext>
              </a:extLst>
            </p:cNvPr>
            <p:cNvSpPr/>
            <p:nvPr/>
          </p:nvSpPr>
          <p:spPr>
            <a:xfrm>
              <a:off x="4965303" y="4080707"/>
              <a:ext cx="142240" cy="62280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A8C71724-9434-D2A8-FE46-82C9E503B98E}"/>
                </a:ext>
              </a:extLst>
            </p:cNvPr>
            <p:cNvSpPr/>
            <p:nvPr/>
          </p:nvSpPr>
          <p:spPr>
            <a:xfrm>
              <a:off x="4518019" y="4093407"/>
              <a:ext cx="142240" cy="62280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Q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507B70B6-8B18-B258-50A5-D75C205F2657}"/>
                </a:ext>
              </a:extLst>
            </p:cNvPr>
            <p:cNvSpPr/>
            <p:nvPr/>
          </p:nvSpPr>
          <p:spPr>
            <a:xfrm>
              <a:off x="4735311" y="4093407"/>
              <a:ext cx="142240" cy="62280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K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9DC8FB98-02B1-7C98-8E40-0E77306B499D}"/>
                </a:ext>
              </a:extLst>
            </p:cNvPr>
            <p:cNvSpPr/>
            <p:nvPr/>
          </p:nvSpPr>
          <p:spPr>
            <a:xfrm>
              <a:off x="4952603" y="4093407"/>
              <a:ext cx="142240" cy="62280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endParaRPr lang="zh-CN" altLang="en-US" sz="10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137" name="矩形 136">
            <a:extLst>
              <a:ext uri="{FF2B5EF4-FFF2-40B4-BE49-F238E27FC236}">
                <a16:creationId xmlns:a16="http://schemas.microsoft.com/office/drawing/2014/main" id="{9EFE1D84-2E8F-DFFB-31EF-8059787A9AD7}"/>
              </a:ext>
            </a:extLst>
          </p:cNvPr>
          <p:cNvSpPr/>
          <p:nvPr/>
        </p:nvSpPr>
        <p:spPr>
          <a:xfrm>
            <a:off x="4518940" y="4742948"/>
            <a:ext cx="745527" cy="2811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HBM</a:t>
            </a:r>
            <a:endParaRPr lang="zh-CN" altLang="en-US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1DE73151-359C-B62A-9432-50776CCDE7ED}"/>
              </a:ext>
            </a:extLst>
          </p:cNvPr>
          <p:cNvCxnSpPr/>
          <p:nvPr/>
        </p:nvCxnSpPr>
        <p:spPr>
          <a:xfrm>
            <a:off x="4740632" y="4440487"/>
            <a:ext cx="0" cy="30246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C7FA32AF-34D3-023B-4660-05F525431A75}"/>
              </a:ext>
            </a:extLst>
          </p:cNvPr>
          <p:cNvCxnSpPr/>
          <p:nvPr/>
        </p:nvCxnSpPr>
        <p:spPr>
          <a:xfrm>
            <a:off x="5045554" y="4440487"/>
            <a:ext cx="0" cy="302461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本框 142">
            <a:extLst>
              <a:ext uri="{FF2B5EF4-FFF2-40B4-BE49-F238E27FC236}">
                <a16:creationId xmlns:a16="http://schemas.microsoft.com/office/drawing/2014/main" id="{7CBACA36-DD2F-DA13-97D3-0809C9A03219}"/>
              </a:ext>
            </a:extLst>
          </p:cNvPr>
          <p:cNvSpPr txBox="1"/>
          <p:nvPr/>
        </p:nvSpPr>
        <p:spPr>
          <a:xfrm>
            <a:off x="4592700" y="5718321"/>
            <a:ext cx="1151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b="1" dirty="0">
                <a:solidFill>
                  <a:schemeClr val="accent1"/>
                </a:solidFill>
              </a:rPr>
              <a:t>P</a:t>
            </a:r>
            <a:endParaRPr lang="zh-CN" altLang="en-US" sz="800" dirty="0">
              <a:solidFill>
                <a:schemeClr val="accent1"/>
              </a:solidFill>
            </a:endParaRPr>
          </a:p>
        </p:txBody>
      </p: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CE01D029-22F9-948A-4D7E-F338199A45F6}"/>
              </a:ext>
            </a:extLst>
          </p:cNvPr>
          <p:cNvCxnSpPr/>
          <p:nvPr/>
        </p:nvCxnSpPr>
        <p:spPr>
          <a:xfrm>
            <a:off x="4580524" y="5755570"/>
            <a:ext cx="143729" cy="0"/>
          </a:xfrm>
          <a:prstGeom prst="straightConnector1">
            <a:avLst/>
          </a:prstGeom>
          <a:ln w="3175"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901CA41D-FB72-6B83-0AFA-B4C56B558437}"/>
              </a:ext>
            </a:extLst>
          </p:cNvPr>
          <p:cNvCxnSpPr>
            <a:cxnSpLocks/>
          </p:cNvCxnSpPr>
          <p:nvPr/>
        </p:nvCxnSpPr>
        <p:spPr>
          <a:xfrm flipV="1">
            <a:off x="5162545" y="5669105"/>
            <a:ext cx="71865" cy="88752"/>
          </a:xfrm>
          <a:prstGeom prst="straightConnector1">
            <a:avLst/>
          </a:prstGeom>
          <a:ln w="3175"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28069EDF-B748-713B-5079-984DBEA0FD0B}"/>
              </a:ext>
            </a:extLst>
          </p:cNvPr>
          <p:cNvSpPr txBox="1"/>
          <p:nvPr/>
        </p:nvSpPr>
        <p:spPr>
          <a:xfrm>
            <a:off x="5182605" y="5662659"/>
            <a:ext cx="1151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b="1" dirty="0">
                <a:solidFill>
                  <a:schemeClr val="accent1"/>
                </a:solidFill>
              </a:rPr>
              <a:t>H</a:t>
            </a:r>
            <a:endParaRPr lang="zh-CN" altLang="en-US" sz="800" dirty="0">
              <a:solidFill>
                <a:schemeClr val="accent1"/>
              </a:solidFill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4BDE4307-7551-42F7-168C-2D43C600151C}"/>
              </a:ext>
            </a:extLst>
          </p:cNvPr>
          <p:cNvSpPr txBox="1"/>
          <p:nvPr/>
        </p:nvSpPr>
        <p:spPr>
          <a:xfrm>
            <a:off x="4432994" y="5326577"/>
            <a:ext cx="1151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b="1" dirty="0">
                <a:solidFill>
                  <a:schemeClr val="accent1"/>
                </a:solidFill>
              </a:rPr>
              <a:t>S</a:t>
            </a:r>
            <a:endParaRPr lang="zh-CN" altLang="en-US" sz="800" dirty="0">
              <a:solidFill>
                <a:schemeClr val="accent1"/>
              </a:solidFill>
            </a:endParaRPr>
          </a:p>
        </p:txBody>
      </p: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E01D1A89-0561-1548-A343-0758353172F1}"/>
              </a:ext>
            </a:extLst>
          </p:cNvPr>
          <p:cNvCxnSpPr>
            <a:cxnSpLocks/>
          </p:cNvCxnSpPr>
          <p:nvPr/>
        </p:nvCxnSpPr>
        <p:spPr>
          <a:xfrm>
            <a:off x="4531849" y="5114564"/>
            <a:ext cx="0" cy="610480"/>
          </a:xfrm>
          <a:prstGeom prst="straightConnector1">
            <a:avLst/>
          </a:prstGeom>
          <a:ln w="3175"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矩形 195">
            <a:extLst>
              <a:ext uri="{FF2B5EF4-FFF2-40B4-BE49-F238E27FC236}">
                <a16:creationId xmlns:a16="http://schemas.microsoft.com/office/drawing/2014/main" id="{126E81C1-257C-046B-EE16-EF3BDFD2A1A0}"/>
              </a:ext>
            </a:extLst>
          </p:cNvPr>
          <p:cNvSpPr/>
          <p:nvPr/>
        </p:nvSpPr>
        <p:spPr>
          <a:xfrm>
            <a:off x="5885165" y="4742948"/>
            <a:ext cx="745527" cy="2811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HBM</a:t>
            </a:r>
            <a:endParaRPr lang="zh-CN" altLang="en-US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98" name="直接箭头连接符 197">
            <a:extLst>
              <a:ext uri="{FF2B5EF4-FFF2-40B4-BE49-F238E27FC236}">
                <a16:creationId xmlns:a16="http://schemas.microsoft.com/office/drawing/2014/main" id="{E5D28597-9002-16ED-0030-B56C6821EC25}"/>
              </a:ext>
            </a:extLst>
          </p:cNvPr>
          <p:cNvCxnSpPr/>
          <p:nvPr/>
        </p:nvCxnSpPr>
        <p:spPr>
          <a:xfrm>
            <a:off x="6106857" y="4440487"/>
            <a:ext cx="0" cy="30246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>
            <a:extLst>
              <a:ext uri="{FF2B5EF4-FFF2-40B4-BE49-F238E27FC236}">
                <a16:creationId xmlns:a16="http://schemas.microsoft.com/office/drawing/2014/main" id="{955C28A2-C8B1-D26A-8616-6B91415C4EFF}"/>
              </a:ext>
            </a:extLst>
          </p:cNvPr>
          <p:cNvCxnSpPr/>
          <p:nvPr/>
        </p:nvCxnSpPr>
        <p:spPr>
          <a:xfrm>
            <a:off x="6411779" y="4440487"/>
            <a:ext cx="0" cy="302461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文本框 208">
            <a:extLst>
              <a:ext uri="{FF2B5EF4-FFF2-40B4-BE49-F238E27FC236}">
                <a16:creationId xmlns:a16="http://schemas.microsoft.com/office/drawing/2014/main" id="{99ED0162-D706-A05D-D17A-C943D5DEE873}"/>
              </a:ext>
            </a:extLst>
          </p:cNvPr>
          <p:cNvSpPr txBox="1"/>
          <p:nvPr/>
        </p:nvSpPr>
        <p:spPr>
          <a:xfrm>
            <a:off x="5799219" y="5326577"/>
            <a:ext cx="1151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b="1" dirty="0">
                <a:solidFill>
                  <a:schemeClr val="accent1"/>
                </a:solidFill>
              </a:rPr>
              <a:t>S</a:t>
            </a:r>
            <a:endParaRPr lang="zh-CN" altLang="en-US" sz="800" dirty="0">
              <a:solidFill>
                <a:schemeClr val="accent1"/>
              </a:solidFill>
            </a:endParaRPr>
          </a:p>
        </p:txBody>
      </p:sp>
      <p:cxnSp>
        <p:nvCxnSpPr>
          <p:cNvPr id="213" name="直接箭头连接符 212">
            <a:extLst>
              <a:ext uri="{FF2B5EF4-FFF2-40B4-BE49-F238E27FC236}">
                <a16:creationId xmlns:a16="http://schemas.microsoft.com/office/drawing/2014/main" id="{7FDCE5E8-7F17-88F1-A7C3-375DEC974676}"/>
              </a:ext>
            </a:extLst>
          </p:cNvPr>
          <p:cNvCxnSpPr>
            <a:cxnSpLocks/>
          </p:cNvCxnSpPr>
          <p:nvPr/>
        </p:nvCxnSpPr>
        <p:spPr>
          <a:xfrm>
            <a:off x="5898074" y="5114564"/>
            <a:ext cx="0" cy="610480"/>
          </a:xfrm>
          <a:prstGeom prst="straightConnector1">
            <a:avLst/>
          </a:prstGeom>
          <a:ln w="3175"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矩形 215">
            <a:extLst>
              <a:ext uri="{FF2B5EF4-FFF2-40B4-BE49-F238E27FC236}">
                <a16:creationId xmlns:a16="http://schemas.microsoft.com/office/drawing/2014/main" id="{F44BD3BD-B4E4-A474-4724-46FFEB7FB69E}"/>
              </a:ext>
            </a:extLst>
          </p:cNvPr>
          <p:cNvSpPr/>
          <p:nvPr/>
        </p:nvSpPr>
        <p:spPr>
          <a:xfrm>
            <a:off x="6007887" y="5039854"/>
            <a:ext cx="622805" cy="6228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Attention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4096974D-6DEA-3194-E947-E1576C5862CD}"/>
              </a:ext>
            </a:extLst>
          </p:cNvPr>
          <p:cNvSpPr/>
          <p:nvPr/>
        </p:nvSpPr>
        <p:spPr>
          <a:xfrm>
            <a:off x="5993855" y="5050969"/>
            <a:ext cx="622805" cy="6228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Attention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8A71B77F-66DA-4361-6AE1-226D245F2DF5}"/>
              </a:ext>
            </a:extLst>
          </p:cNvPr>
          <p:cNvSpPr/>
          <p:nvPr/>
        </p:nvSpPr>
        <p:spPr>
          <a:xfrm>
            <a:off x="5979823" y="5062084"/>
            <a:ext cx="622805" cy="6228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Attention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45C07806-75C3-286D-2DF1-399ACA0AA838}"/>
              </a:ext>
            </a:extLst>
          </p:cNvPr>
          <p:cNvSpPr/>
          <p:nvPr/>
        </p:nvSpPr>
        <p:spPr>
          <a:xfrm>
            <a:off x="5965791" y="5073199"/>
            <a:ext cx="622805" cy="6228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Attention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4EAF6F2D-5F0F-4F94-7A2D-5143B444E521}"/>
              </a:ext>
            </a:extLst>
          </p:cNvPr>
          <p:cNvSpPr/>
          <p:nvPr/>
        </p:nvSpPr>
        <p:spPr>
          <a:xfrm>
            <a:off x="5951759" y="5084314"/>
            <a:ext cx="622805" cy="6228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Attention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24" name="矩形 223">
            <a:extLst>
              <a:ext uri="{FF2B5EF4-FFF2-40B4-BE49-F238E27FC236}">
                <a16:creationId xmlns:a16="http://schemas.microsoft.com/office/drawing/2014/main" id="{19AFBF14-9E53-398F-0EE2-747E685F2256}"/>
              </a:ext>
            </a:extLst>
          </p:cNvPr>
          <p:cNvSpPr/>
          <p:nvPr/>
        </p:nvSpPr>
        <p:spPr>
          <a:xfrm>
            <a:off x="5937727" y="5095429"/>
            <a:ext cx="622805" cy="6228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Attention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225" name="直接箭头连接符 224">
            <a:extLst>
              <a:ext uri="{FF2B5EF4-FFF2-40B4-BE49-F238E27FC236}">
                <a16:creationId xmlns:a16="http://schemas.microsoft.com/office/drawing/2014/main" id="{8B55028E-1D0D-3C58-C442-06F4AD39F798}"/>
              </a:ext>
            </a:extLst>
          </p:cNvPr>
          <p:cNvCxnSpPr>
            <a:cxnSpLocks/>
          </p:cNvCxnSpPr>
          <p:nvPr/>
        </p:nvCxnSpPr>
        <p:spPr>
          <a:xfrm flipV="1">
            <a:off x="6574785" y="5674151"/>
            <a:ext cx="71865" cy="88752"/>
          </a:xfrm>
          <a:prstGeom prst="straightConnector1">
            <a:avLst/>
          </a:prstGeom>
          <a:ln w="3175"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文本框 226">
            <a:extLst>
              <a:ext uri="{FF2B5EF4-FFF2-40B4-BE49-F238E27FC236}">
                <a16:creationId xmlns:a16="http://schemas.microsoft.com/office/drawing/2014/main" id="{31183385-2A22-85AF-329B-15E7B44D3614}"/>
              </a:ext>
            </a:extLst>
          </p:cNvPr>
          <p:cNvSpPr txBox="1"/>
          <p:nvPr/>
        </p:nvSpPr>
        <p:spPr>
          <a:xfrm>
            <a:off x="6594845" y="5667705"/>
            <a:ext cx="1151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b="1" dirty="0">
                <a:solidFill>
                  <a:schemeClr val="accent1"/>
                </a:solidFill>
              </a:rPr>
              <a:t>H</a:t>
            </a:r>
            <a:endParaRPr lang="zh-CN" altLang="en-US" sz="800" dirty="0">
              <a:solidFill>
                <a:schemeClr val="accent1"/>
              </a:solidFill>
            </a:endParaRP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2406E62A-FBC4-FA17-9889-413FF886396E}"/>
              </a:ext>
            </a:extLst>
          </p:cNvPr>
          <p:cNvSpPr txBox="1"/>
          <p:nvPr/>
        </p:nvSpPr>
        <p:spPr>
          <a:xfrm>
            <a:off x="6204117" y="5699174"/>
            <a:ext cx="1151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b="1" dirty="0">
                <a:solidFill>
                  <a:schemeClr val="accent1"/>
                </a:solidFill>
              </a:rPr>
              <a:t>S</a:t>
            </a:r>
            <a:endParaRPr lang="zh-CN" altLang="en-US" sz="800" dirty="0">
              <a:solidFill>
                <a:schemeClr val="accent1"/>
              </a:solidFill>
            </a:endParaRPr>
          </a:p>
        </p:txBody>
      </p: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586C5640-72D4-75A1-9B97-22769F6DA8F4}"/>
              </a:ext>
            </a:extLst>
          </p:cNvPr>
          <p:cNvCxnSpPr>
            <a:cxnSpLocks/>
          </p:cNvCxnSpPr>
          <p:nvPr/>
        </p:nvCxnSpPr>
        <p:spPr>
          <a:xfrm flipH="1">
            <a:off x="5951759" y="5682364"/>
            <a:ext cx="608994" cy="0"/>
          </a:xfrm>
          <a:prstGeom prst="straightConnector1">
            <a:avLst/>
          </a:prstGeom>
          <a:ln w="3175"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直接箭头连接符 244">
            <a:extLst>
              <a:ext uri="{FF2B5EF4-FFF2-40B4-BE49-F238E27FC236}">
                <a16:creationId xmlns:a16="http://schemas.microsoft.com/office/drawing/2014/main" id="{734F53C0-E7F2-7BC0-9320-2DBBB9262BF0}"/>
              </a:ext>
            </a:extLst>
          </p:cNvPr>
          <p:cNvCxnSpPr>
            <a:cxnSpLocks/>
          </p:cNvCxnSpPr>
          <p:nvPr/>
        </p:nvCxnSpPr>
        <p:spPr>
          <a:xfrm>
            <a:off x="3219101" y="4379527"/>
            <a:ext cx="15596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2" name="文本框 251">
            <a:extLst>
              <a:ext uri="{FF2B5EF4-FFF2-40B4-BE49-F238E27FC236}">
                <a16:creationId xmlns:a16="http://schemas.microsoft.com/office/drawing/2014/main" id="{544F0A8D-E4FE-A8B5-F61C-F814A7C1E63D}"/>
              </a:ext>
            </a:extLst>
          </p:cNvPr>
          <p:cNvSpPr txBox="1"/>
          <p:nvPr/>
        </p:nvSpPr>
        <p:spPr>
          <a:xfrm>
            <a:off x="3454077" y="4354189"/>
            <a:ext cx="1058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2"/>
                </a:solidFill>
              </a:rPr>
              <a:t>QKV </a:t>
            </a:r>
          </a:p>
          <a:p>
            <a:pPr algn="ctr"/>
            <a:r>
              <a:rPr lang="en-US" altLang="zh-CN" sz="1100" b="1" dirty="0">
                <a:solidFill>
                  <a:schemeClr val="accent2"/>
                </a:solidFill>
              </a:rPr>
              <a:t>Projection</a:t>
            </a:r>
            <a:endParaRPr lang="zh-CN" altLang="en-US" sz="1100" b="1" dirty="0">
              <a:solidFill>
                <a:schemeClr val="accent2"/>
              </a:solidFill>
            </a:endParaRPr>
          </a:p>
        </p:txBody>
      </p:sp>
      <p:cxnSp>
        <p:nvCxnSpPr>
          <p:cNvPr id="253" name="直接箭头连接符 252">
            <a:extLst>
              <a:ext uri="{FF2B5EF4-FFF2-40B4-BE49-F238E27FC236}">
                <a16:creationId xmlns:a16="http://schemas.microsoft.com/office/drawing/2014/main" id="{FDDC2CB8-9564-26FD-048D-3ED89D0F6695}"/>
              </a:ext>
            </a:extLst>
          </p:cNvPr>
          <p:cNvCxnSpPr>
            <a:cxnSpLocks/>
          </p:cNvCxnSpPr>
          <p:nvPr/>
        </p:nvCxnSpPr>
        <p:spPr>
          <a:xfrm>
            <a:off x="5004673" y="4375002"/>
            <a:ext cx="114578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4" name="文本框 253">
            <a:extLst>
              <a:ext uri="{FF2B5EF4-FFF2-40B4-BE49-F238E27FC236}">
                <a16:creationId xmlns:a16="http://schemas.microsoft.com/office/drawing/2014/main" id="{203EC99F-5A72-A6AA-E025-DB2C6614CC48}"/>
              </a:ext>
            </a:extLst>
          </p:cNvPr>
          <p:cNvSpPr txBox="1"/>
          <p:nvPr/>
        </p:nvSpPr>
        <p:spPr>
          <a:xfrm>
            <a:off x="5053879" y="4345012"/>
            <a:ext cx="1058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2"/>
                </a:solidFill>
              </a:rPr>
              <a:t>Attention</a:t>
            </a:r>
          </a:p>
          <a:p>
            <a:pPr algn="ctr"/>
            <a:r>
              <a:rPr lang="en-US" altLang="zh-CN" sz="1100" b="1" dirty="0">
                <a:solidFill>
                  <a:schemeClr val="accent2"/>
                </a:solidFill>
              </a:rPr>
              <a:t>(</a:t>
            </a:r>
            <a:r>
              <a:rPr lang="en-US" altLang="zh-CN" sz="1100" b="1" dirty="0" err="1">
                <a:solidFill>
                  <a:schemeClr val="accent2"/>
                </a:solidFill>
              </a:rPr>
              <a:t>QK_Matmul</a:t>
            </a:r>
            <a:r>
              <a:rPr lang="en-US" altLang="zh-CN" sz="1100" b="1" dirty="0">
                <a:solidFill>
                  <a:schemeClr val="accent2"/>
                </a:solidFill>
              </a:rPr>
              <a:t>)</a:t>
            </a:r>
            <a:endParaRPr lang="zh-CN" altLang="en-US" sz="1100" b="1" dirty="0">
              <a:solidFill>
                <a:schemeClr val="accent2"/>
              </a:solidFill>
            </a:endParaRPr>
          </a:p>
        </p:txBody>
      </p:sp>
      <p:cxnSp>
        <p:nvCxnSpPr>
          <p:cNvPr id="263" name="直接箭头连接符 262">
            <a:extLst>
              <a:ext uri="{FF2B5EF4-FFF2-40B4-BE49-F238E27FC236}">
                <a16:creationId xmlns:a16="http://schemas.microsoft.com/office/drawing/2014/main" id="{F197887F-811F-76B4-D5C6-46E9C2099CA0}"/>
              </a:ext>
            </a:extLst>
          </p:cNvPr>
          <p:cNvCxnSpPr>
            <a:cxnSpLocks/>
          </p:cNvCxnSpPr>
          <p:nvPr/>
        </p:nvCxnSpPr>
        <p:spPr>
          <a:xfrm>
            <a:off x="6384079" y="4371610"/>
            <a:ext cx="7919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9" name="文本框 268">
            <a:extLst>
              <a:ext uri="{FF2B5EF4-FFF2-40B4-BE49-F238E27FC236}">
                <a16:creationId xmlns:a16="http://schemas.microsoft.com/office/drawing/2014/main" id="{6B73D957-2EC1-C187-4215-1FFCFE71009F}"/>
              </a:ext>
            </a:extLst>
          </p:cNvPr>
          <p:cNvSpPr txBox="1"/>
          <p:nvPr/>
        </p:nvSpPr>
        <p:spPr>
          <a:xfrm>
            <a:off x="6433286" y="4341620"/>
            <a:ext cx="6540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2"/>
                </a:solidFill>
              </a:rPr>
              <a:t>SoftMax</a:t>
            </a:r>
            <a:endParaRPr lang="zh-CN" altLang="en-US" sz="1100" b="1" dirty="0">
              <a:solidFill>
                <a:schemeClr val="accent2"/>
              </a:solidFill>
            </a:endParaRPr>
          </a:p>
        </p:txBody>
      </p:sp>
      <p:sp>
        <p:nvSpPr>
          <p:cNvPr id="280" name="矩形 279">
            <a:extLst>
              <a:ext uri="{FF2B5EF4-FFF2-40B4-BE49-F238E27FC236}">
                <a16:creationId xmlns:a16="http://schemas.microsoft.com/office/drawing/2014/main" id="{EBB14E45-E6B0-0E0C-0517-205E3427D55C}"/>
              </a:ext>
            </a:extLst>
          </p:cNvPr>
          <p:cNvSpPr/>
          <p:nvPr/>
        </p:nvSpPr>
        <p:spPr>
          <a:xfrm>
            <a:off x="6871249" y="4738009"/>
            <a:ext cx="745527" cy="2811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HBM</a:t>
            </a:r>
            <a:endParaRPr lang="zh-CN" altLang="en-US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282" name="直接箭头连接符 281">
            <a:extLst>
              <a:ext uri="{FF2B5EF4-FFF2-40B4-BE49-F238E27FC236}">
                <a16:creationId xmlns:a16="http://schemas.microsoft.com/office/drawing/2014/main" id="{6F34B553-331B-5195-9A13-DC35EEA3710C}"/>
              </a:ext>
            </a:extLst>
          </p:cNvPr>
          <p:cNvCxnSpPr/>
          <p:nvPr/>
        </p:nvCxnSpPr>
        <p:spPr>
          <a:xfrm>
            <a:off x="7092941" y="4435548"/>
            <a:ext cx="0" cy="30246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箭头连接符 284">
            <a:extLst>
              <a:ext uri="{FF2B5EF4-FFF2-40B4-BE49-F238E27FC236}">
                <a16:creationId xmlns:a16="http://schemas.microsoft.com/office/drawing/2014/main" id="{E1EFB60E-A55C-EC9B-0B61-E87CD0981FA3}"/>
              </a:ext>
            </a:extLst>
          </p:cNvPr>
          <p:cNvCxnSpPr/>
          <p:nvPr/>
        </p:nvCxnSpPr>
        <p:spPr>
          <a:xfrm>
            <a:off x="7397863" y="4435548"/>
            <a:ext cx="0" cy="302461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箭头连接符 285">
            <a:extLst>
              <a:ext uri="{FF2B5EF4-FFF2-40B4-BE49-F238E27FC236}">
                <a16:creationId xmlns:a16="http://schemas.microsoft.com/office/drawing/2014/main" id="{7FBF22D6-20D1-3319-6D86-9BD43E7F4043}"/>
              </a:ext>
            </a:extLst>
          </p:cNvPr>
          <p:cNvCxnSpPr>
            <a:cxnSpLocks/>
          </p:cNvCxnSpPr>
          <p:nvPr/>
        </p:nvCxnSpPr>
        <p:spPr>
          <a:xfrm>
            <a:off x="6884158" y="5109625"/>
            <a:ext cx="0" cy="610480"/>
          </a:xfrm>
          <a:prstGeom prst="straightConnector1">
            <a:avLst/>
          </a:prstGeom>
          <a:ln w="3175"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矩形 286">
            <a:extLst>
              <a:ext uri="{FF2B5EF4-FFF2-40B4-BE49-F238E27FC236}">
                <a16:creationId xmlns:a16="http://schemas.microsoft.com/office/drawing/2014/main" id="{FCEBD1CD-C9CE-DDF3-D33D-648693ACD4ED}"/>
              </a:ext>
            </a:extLst>
          </p:cNvPr>
          <p:cNvSpPr/>
          <p:nvPr/>
        </p:nvSpPr>
        <p:spPr>
          <a:xfrm>
            <a:off x="6993971" y="5034915"/>
            <a:ext cx="622805" cy="6228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Attention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8" name="矩形 287">
            <a:extLst>
              <a:ext uri="{FF2B5EF4-FFF2-40B4-BE49-F238E27FC236}">
                <a16:creationId xmlns:a16="http://schemas.microsoft.com/office/drawing/2014/main" id="{45184CC0-D72E-2389-8826-B93C64E97546}"/>
              </a:ext>
            </a:extLst>
          </p:cNvPr>
          <p:cNvSpPr/>
          <p:nvPr/>
        </p:nvSpPr>
        <p:spPr>
          <a:xfrm>
            <a:off x="6979939" y="5046030"/>
            <a:ext cx="622805" cy="6228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Attention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9" name="矩形 288">
            <a:extLst>
              <a:ext uri="{FF2B5EF4-FFF2-40B4-BE49-F238E27FC236}">
                <a16:creationId xmlns:a16="http://schemas.microsoft.com/office/drawing/2014/main" id="{7810D69B-3487-ED26-F8B1-CE9CDBD76914}"/>
              </a:ext>
            </a:extLst>
          </p:cNvPr>
          <p:cNvSpPr/>
          <p:nvPr/>
        </p:nvSpPr>
        <p:spPr>
          <a:xfrm>
            <a:off x="6965907" y="5057145"/>
            <a:ext cx="622805" cy="6228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Attention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0" name="矩形 289">
            <a:extLst>
              <a:ext uri="{FF2B5EF4-FFF2-40B4-BE49-F238E27FC236}">
                <a16:creationId xmlns:a16="http://schemas.microsoft.com/office/drawing/2014/main" id="{C6D62D59-5571-E394-557B-CB0483B25776}"/>
              </a:ext>
            </a:extLst>
          </p:cNvPr>
          <p:cNvSpPr/>
          <p:nvPr/>
        </p:nvSpPr>
        <p:spPr>
          <a:xfrm>
            <a:off x="6951875" y="5068260"/>
            <a:ext cx="622805" cy="6228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Attention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1" name="矩形 290">
            <a:extLst>
              <a:ext uri="{FF2B5EF4-FFF2-40B4-BE49-F238E27FC236}">
                <a16:creationId xmlns:a16="http://schemas.microsoft.com/office/drawing/2014/main" id="{81C0BBE0-6D49-A17B-C9D0-B7359A6C6380}"/>
              </a:ext>
            </a:extLst>
          </p:cNvPr>
          <p:cNvSpPr/>
          <p:nvPr/>
        </p:nvSpPr>
        <p:spPr>
          <a:xfrm>
            <a:off x="6937843" y="5079375"/>
            <a:ext cx="622805" cy="6228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Attention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2" name="矩形 291">
            <a:extLst>
              <a:ext uri="{FF2B5EF4-FFF2-40B4-BE49-F238E27FC236}">
                <a16:creationId xmlns:a16="http://schemas.microsoft.com/office/drawing/2014/main" id="{6281F6A8-865E-2D25-5C7A-99E08BB91DFC}"/>
              </a:ext>
            </a:extLst>
          </p:cNvPr>
          <p:cNvSpPr/>
          <p:nvPr/>
        </p:nvSpPr>
        <p:spPr>
          <a:xfrm>
            <a:off x="6923811" y="5090490"/>
            <a:ext cx="622805" cy="6228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S</a:t>
            </a:r>
            <a:endParaRPr lang="zh-CN" altLang="en-US" sz="1000" b="1" i="0" cap="none" spc="0" baseline="-2500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293" name="直接箭头连接符 292">
            <a:extLst>
              <a:ext uri="{FF2B5EF4-FFF2-40B4-BE49-F238E27FC236}">
                <a16:creationId xmlns:a16="http://schemas.microsoft.com/office/drawing/2014/main" id="{98159E6F-701E-ADA5-CF70-19C3A9142283}"/>
              </a:ext>
            </a:extLst>
          </p:cNvPr>
          <p:cNvCxnSpPr>
            <a:cxnSpLocks/>
          </p:cNvCxnSpPr>
          <p:nvPr/>
        </p:nvCxnSpPr>
        <p:spPr>
          <a:xfrm flipV="1">
            <a:off x="7560869" y="5669212"/>
            <a:ext cx="71865" cy="88752"/>
          </a:xfrm>
          <a:prstGeom prst="straightConnector1">
            <a:avLst/>
          </a:prstGeom>
          <a:ln w="3175"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文本框 293">
            <a:extLst>
              <a:ext uri="{FF2B5EF4-FFF2-40B4-BE49-F238E27FC236}">
                <a16:creationId xmlns:a16="http://schemas.microsoft.com/office/drawing/2014/main" id="{5C3014C3-AF74-4650-8E56-C978A6F67ACC}"/>
              </a:ext>
            </a:extLst>
          </p:cNvPr>
          <p:cNvSpPr txBox="1"/>
          <p:nvPr/>
        </p:nvSpPr>
        <p:spPr>
          <a:xfrm>
            <a:off x="7580929" y="5662766"/>
            <a:ext cx="1151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b="1" dirty="0">
                <a:solidFill>
                  <a:schemeClr val="accent1"/>
                </a:solidFill>
              </a:rPr>
              <a:t>H</a:t>
            </a:r>
            <a:endParaRPr lang="zh-CN" altLang="en-US" sz="800" dirty="0">
              <a:solidFill>
                <a:schemeClr val="accent1"/>
              </a:solidFill>
            </a:endParaRPr>
          </a:p>
        </p:txBody>
      </p:sp>
      <p:sp>
        <p:nvSpPr>
          <p:cNvPr id="295" name="文本框 294">
            <a:extLst>
              <a:ext uri="{FF2B5EF4-FFF2-40B4-BE49-F238E27FC236}">
                <a16:creationId xmlns:a16="http://schemas.microsoft.com/office/drawing/2014/main" id="{1CE4E801-1FD5-4588-A5B6-54B9548AFC90}"/>
              </a:ext>
            </a:extLst>
          </p:cNvPr>
          <p:cNvSpPr txBox="1"/>
          <p:nvPr/>
        </p:nvSpPr>
        <p:spPr>
          <a:xfrm>
            <a:off x="7190201" y="5694235"/>
            <a:ext cx="1151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b="1" dirty="0">
                <a:solidFill>
                  <a:schemeClr val="accent1"/>
                </a:solidFill>
              </a:rPr>
              <a:t>S</a:t>
            </a:r>
            <a:endParaRPr lang="zh-CN" altLang="en-US" sz="800" dirty="0">
              <a:solidFill>
                <a:schemeClr val="accent1"/>
              </a:solidFill>
            </a:endParaRPr>
          </a:p>
        </p:txBody>
      </p:sp>
      <p:cxnSp>
        <p:nvCxnSpPr>
          <p:cNvPr id="296" name="直接箭头连接符 295">
            <a:extLst>
              <a:ext uri="{FF2B5EF4-FFF2-40B4-BE49-F238E27FC236}">
                <a16:creationId xmlns:a16="http://schemas.microsoft.com/office/drawing/2014/main" id="{044CBC2B-BE67-6E05-21A6-6C2B60B2B1F0}"/>
              </a:ext>
            </a:extLst>
          </p:cNvPr>
          <p:cNvCxnSpPr>
            <a:cxnSpLocks/>
          </p:cNvCxnSpPr>
          <p:nvPr/>
        </p:nvCxnSpPr>
        <p:spPr>
          <a:xfrm flipH="1">
            <a:off x="6937843" y="5677425"/>
            <a:ext cx="608994" cy="0"/>
          </a:xfrm>
          <a:prstGeom prst="straightConnector1">
            <a:avLst/>
          </a:prstGeom>
          <a:ln w="3175"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文本框 278">
            <a:extLst>
              <a:ext uri="{FF2B5EF4-FFF2-40B4-BE49-F238E27FC236}">
                <a16:creationId xmlns:a16="http://schemas.microsoft.com/office/drawing/2014/main" id="{C8F90208-23CC-7E51-2AAE-58F231166CA4}"/>
              </a:ext>
            </a:extLst>
          </p:cNvPr>
          <p:cNvSpPr txBox="1"/>
          <p:nvPr/>
        </p:nvSpPr>
        <p:spPr>
          <a:xfrm>
            <a:off x="7335808" y="4340439"/>
            <a:ext cx="10583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b="1" dirty="0" err="1">
                <a:solidFill>
                  <a:schemeClr val="accent2"/>
                </a:solidFill>
              </a:rPr>
              <a:t>SV_Matmul</a:t>
            </a:r>
            <a:endParaRPr lang="zh-CN" altLang="en-US" sz="1100" b="1" dirty="0">
              <a:solidFill>
                <a:schemeClr val="accent2"/>
              </a:solidFill>
            </a:endParaRPr>
          </a:p>
        </p:txBody>
      </p: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0A75FA2A-97D4-1614-2635-F30A59ED0DA5}"/>
              </a:ext>
            </a:extLst>
          </p:cNvPr>
          <p:cNvCxnSpPr>
            <a:cxnSpLocks/>
          </p:cNvCxnSpPr>
          <p:nvPr/>
        </p:nvCxnSpPr>
        <p:spPr>
          <a:xfrm>
            <a:off x="7321175" y="4363629"/>
            <a:ext cx="10289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9" name="直接连接符 298">
            <a:extLst>
              <a:ext uri="{FF2B5EF4-FFF2-40B4-BE49-F238E27FC236}">
                <a16:creationId xmlns:a16="http://schemas.microsoft.com/office/drawing/2014/main" id="{00EFF921-8CAA-FEF5-9BCB-0D771AE02C9E}"/>
              </a:ext>
            </a:extLst>
          </p:cNvPr>
          <p:cNvCxnSpPr>
            <a:cxnSpLocks/>
          </p:cNvCxnSpPr>
          <p:nvPr/>
        </p:nvCxnSpPr>
        <p:spPr>
          <a:xfrm>
            <a:off x="9785200" y="785791"/>
            <a:ext cx="0" cy="3847313"/>
          </a:xfrm>
          <a:prstGeom prst="line">
            <a:avLst/>
          </a:prstGeom>
          <a:ln w="190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文本框 299">
            <a:extLst>
              <a:ext uri="{FF2B5EF4-FFF2-40B4-BE49-F238E27FC236}">
                <a16:creationId xmlns:a16="http://schemas.microsoft.com/office/drawing/2014/main" id="{A050CBEA-FC32-767C-4CF7-51BB5D9F4E25}"/>
              </a:ext>
            </a:extLst>
          </p:cNvPr>
          <p:cNvSpPr txBox="1"/>
          <p:nvPr/>
        </p:nvSpPr>
        <p:spPr>
          <a:xfrm>
            <a:off x="8603389" y="4307044"/>
            <a:ext cx="1058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2"/>
                </a:solidFill>
              </a:rPr>
              <a:t>Output</a:t>
            </a:r>
          </a:p>
          <a:p>
            <a:pPr algn="ctr"/>
            <a:r>
              <a:rPr lang="en-US" altLang="zh-CN" sz="1100" b="1" dirty="0">
                <a:solidFill>
                  <a:schemeClr val="accent2"/>
                </a:solidFill>
              </a:rPr>
              <a:t>Projection</a:t>
            </a:r>
            <a:endParaRPr lang="zh-CN" altLang="en-US" sz="1100" b="1" dirty="0">
              <a:solidFill>
                <a:schemeClr val="accent2"/>
              </a:solidFill>
            </a:endParaRPr>
          </a:p>
        </p:txBody>
      </p:sp>
      <p:cxnSp>
        <p:nvCxnSpPr>
          <p:cNvPr id="301" name="直接箭头连接符 300">
            <a:extLst>
              <a:ext uri="{FF2B5EF4-FFF2-40B4-BE49-F238E27FC236}">
                <a16:creationId xmlns:a16="http://schemas.microsoft.com/office/drawing/2014/main" id="{4F85E422-CA54-8744-BFED-79A886180A4D}"/>
              </a:ext>
            </a:extLst>
          </p:cNvPr>
          <p:cNvCxnSpPr>
            <a:cxnSpLocks/>
          </p:cNvCxnSpPr>
          <p:nvPr/>
        </p:nvCxnSpPr>
        <p:spPr>
          <a:xfrm>
            <a:off x="8461854" y="4363470"/>
            <a:ext cx="12389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5" name="矩形 304">
            <a:extLst>
              <a:ext uri="{FF2B5EF4-FFF2-40B4-BE49-F238E27FC236}">
                <a16:creationId xmlns:a16="http://schemas.microsoft.com/office/drawing/2014/main" id="{B2A8C1E2-A470-F5A1-E55B-195B04ABCD35}"/>
              </a:ext>
            </a:extLst>
          </p:cNvPr>
          <p:cNvSpPr/>
          <p:nvPr/>
        </p:nvSpPr>
        <p:spPr>
          <a:xfrm>
            <a:off x="8036929" y="4738009"/>
            <a:ext cx="745527" cy="2811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HBM</a:t>
            </a:r>
            <a:endParaRPr lang="zh-CN" altLang="en-US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306" name="直接箭头连接符 305">
            <a:extLst>
              <a:ext uri="{FF2B5EF4-FFF2-40B4-BE49-F238E27FC236}">
                <a16:creationId xmlns:a16="http://schemas.microsoft.com/office/drawing/2014/main" id="{B2E2794A-8CD8-A788-DF42-0F467C6E9ED3}"/>
              </a:ext>
            </a:extLst>
          </p:cNvPr>
          <p:cNvCxnSpPr/>
          <p:nvPr/>
        </p:nvCxnSpPr>
        <p:spPr>
          <a:xfrm>
            <a:off x="8258621" y="4435548"/>
            <a:ext cx="0" cy="30246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箭头连接符 306">
            <a:extLst>
              <a:ext uri="{FF2B5EF4-FFF2-40B4-BE49-F238E27FC236}">
                <a16:creationId xmlns:a16="http://schemas.microsoft.com/office/drawing/2014/main" id="{31910A7F-761B-8A5B-DAC4-10050DF1DCBE}"/>
              </a:ext>
            </a:extLst>
          </p:cNvPr>
          <p:cNvCxnSpPr/>
          <p:nvPr/>
        </p:nvCxnSpPr>
        <p:spPr>
          <a:xfrm>
            <a:off x="8563543" y="4435548"/>
            <a:ext cx="0" cy="302461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组合 325">
            <a:extLst>
              <a:ext uri="{FF2B5EF4-FFF2-40B4-BE49-F238E27FC236}">
                <a16:creationId xmlns:a16="http://schemas.microsoft.com/office/drawing/2014/main" id="{58999F88-C86E-B9EA-6F34-02758349A03C}"/>
              </a:ext>
            </a:extLst>
          </p:cNvPr>
          <p:cNvGrpSpPr/>
          <p:nvPr/>
        </p:nvGrpSpPr>
        <p:grpSpPr>
          <a:xfrm>
            <a:off x="8106864" y="4955854"/>
            <a:ext cx="705519" cy="835252"/>
            <a:chOff x="10825980" y="2603725"/>
            <a:chExt cx="705519" cy="835252"/>
          </a:xfrm>
        </p:grpSpPr>
        <p:sp>
          <p:nvSpPr>
            <p:cNvPr id="318" name="矩形 317">
              <a:extLst>
                <a:ext uri="{FF2B5EF4-FFF2-40B4-BE49-F238E27FC236}">
                  <a16:creationId xmlns:a16="http://schemas.microsoft.com/office/drawing/2014/main" id="{BEA90BAD-A116-DD56-7576-E8812B41FABA}"/>
                </a:ext>
              </a:extLst>
            </p:cNvPr>
            <p:cNvSpPr/>
            <p:nvPr/>
          </p:nvSpPr>
          <p:spPr>
            <a:xfrm>
              <a:off x="10825980" y="2816172"/>
              <a:ext cx="142240" cy="62280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8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O</a:t>
              </a:r>
              <a:r>
                <a:rPr lang="en-US" altLang="zh-CN" sz="8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h1</a:t>
              </a:r>
              <a:endParaRPr lang="zh-CN" altLang="en-US" sz="8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19" name="矩形 318">
              <a:extLst>
                <a:ext uri="{FF2B5EF4-FFF2-40B4-BE49-F238E27FC236}">
                  <a16:creationId xmlns:a16="http://schemas.microsoft.com/office/drawing/2014/main" id="{C6A5D59F-06F2-079E-99AC-49105738C97B}"/>
                </a:ext>
              </a:extLst>
            </p:cNvPr>
            <p:cNvSpPr/>
            <p:nvPr/>
          </p:nvSpPr>
          <p:spPr>
            <a:xfrm>
              <a:off x="10971414" y="2816172"/>
              <a:ext cx="142240" cy="62280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8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O</a:t>
              </a:r>
              <a:r>
                <a:rPr lang="en-US" altLang="zh-CN" sz="800" b="1" i="0" cap="none" spc="0" baseline="-2500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h2</a:t>
              </a:r>
              <a:endParaRPr lang="zh-CN" altLang="en-US" sz="8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20" name="矩形 319">
              <a:extLst>
                <a:ext uri="{FF2B5EF4-FFF2-40B4-BE49-F238E27FC236}">
                  <a16:creationId xmlns:a16="http://schemas.microsoft.com/office/drawing/2014/main" id="{2F705ACA-F1BF-9323-C3B7-2943F842895A}"/>
                </a:ext>
              </a:extLst>
            </p:cNvPr>
            <p:cNvSpPr/>
            <p:nvPr/>
          </p:nvSpPr>
          <p:spPr>
            <a:xfrm>
              <a:off x="11120024" y="2816172"/>
              <a:ext cx="142240" cy="62280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…</a:t>
              </a:r>
              <a:endParaRPr lang="zh-CN" altLang="en-US" sz="9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21" name="矩形 320">
              <a:extLst>
                <a:ext uri="{FF2B5EF4-FFF2-40B4-BE49-F238E27FC236}">
                  <a16:creationId xmlns:a16="http://schemas.microsoft.com/office/drawing/2014/main" id="{B9DD7537-17A0-840B-C0A6-85B6D07D948D}"/>
                </a:ext>
              </a:extLst>
            </p:cNvPr>
            <p:cNvSpPr/>
            <p:nvPr/>
          </p:nvSpPr>
          <p:spPr>
            <a:xfrm>
              <a:off x="11267046" y="2816172"/>
              <a:ext cx="142240" cy="62280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800" b="1" i="0" cap="none" spc="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O</a:t>
              </a:r>
              <a:r>
                <a:rPr lang="en-US" altLang="zh-CN" sz="800" b="1" i="0" cap="none" spc="0" baseline="-2500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hh</a:t>
              </a:r>
              <a:endParaRPr lang="zh-CN" altLang="en-US" sz="800" b="1" i="0" cap="none" spc="0" baseline="-2500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22" name="文本框 321">
              <a:extLst>
                <a:ext uri="{FF2B5EF4-FFF2-40B4-BE49-F238E27FC236}">
                  <a16:creationId xmlns:a16="http://schemas.microsoft.com/office/drawing/2014/main" id="{5CE6F0E4-A838-8267-90D1-61BA7CC8112C}"/>
                </a:ext>
              </a:extLst>
            </p:cNvPr>
            <p:cNvSpPr txBox="1"/>
            <p:nvPr/>
          </p:nvSpPr>
          <p:spPr>
            <a:xfrm>
              <a:off x="10962960" y="2603725"/>
              <a:ext cx="34501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" b="1" dirty="0">
                  <a:solidFill>
                    <a:schemeClr val="accent1"/>
                  </a:solidFill>
                </a:rPr>
                <a:t>H*P</a:t>
              </a:r>
              <a:endParaRPr lang="zh-CN" altLang="en-US" sz="800" dirty="0">
                <a:solidFill>
                  <a:schemeClr val="accent1"/>
                </a:solidFill>
              </a:endParaRPr>
            </a:p>
          </p:txBody>
        </p:sp>
        <p:cxnSp>
          <p:nvCxnSpPr>
            <p:cNvPr id="323" name="直接箭头连接符 322">
              <a:extLst>
                <a:ext uri="{FF2B5EF4-FFF2-40B4-BE49-F238E27FC236}">
                  <a16:creationId xmlns:a16="http://schemas.microsoft.com/office/drawing/2014/main" id="{A6B5EA4F-4FEB-A6C7-783F-F4CB83CB91E0}"/>
                </a:ext>
              </a:extLst>
            </p:cNvPr>
            <p:cNvCxnSpPr>
              <a:cxnSpLocks/>
            </p:cNvCxnSpPr>
            <p:nvPr/>
          </p:nvCxnSpPr>
          <p:spPr>
            <a:xfrm>
              <a:off x="10825980" y="2760559"/>
              <a:ext cx="595157" cy="0"/>
            </a:xfrm>
            <a:prstGeom prst="straightConnector1">
              <a:avLst/>
            </a:prstGeom>
            <a:ln w="3175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文本框 323">
              <a:extLst>
                <a:ext uri="{FF2B5EF4-FFF2-40B4-BE49-F238E27FC236}">
                  <a16:creationId xmlns:a16="http://schemas.microsoft.com/office/drawing/2014/main" id="{8C69F996-35C9-4056-2652-179571E06CEC}"/>
                </a:ext>
              </a:extLst>
            </p:cNvPr>
            <p:cNvSpPr txBox="1"/>
            <p:nvPr/>
          </p:nvSpPr>
          <p:spPr>
            <a:xfrm>
              <a:off x="11416327" y="3019853"/>
              <a:ext cx="11517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" b="1" dirty="0">
                  <a:solidFill>
                    <a:schemeClr val="accent1"/>
                  </a:solidFill>
                </a:rPr>
                <a:t>S</a:t>
              </a:r>
              <a:endParaRPr lang="zh-CN" altLang="en-US" sz="800" dirty="0">
                <a:solidFill>
                  <a:schemeClr val="accent1"/>
                </a:solidFill>
              </a:endParaRPr>
            </a:p>
          </p:txBody>
        </p:sp>
        <p:cxnSp>
          <p:nvCxnSpPr>
            <p:cNvPr id="325" name="直接箭头连接符 324">
              <a:extLst>
                <a:ext uri="{FF2B5EF4-FFF2-40B4-BE49-F238E27FC236}">
                  <a16:creationId xmlns:a16="http://schemas.microsoft.com/office/drawing/2014/main" id="{8D8C3FB4-2209-067D-CE15-4336E3B3AAAC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972" y="2824104"/>
              <a:ext cx="0" cy="610480"/>
            </a:xfrm>
            <a:prstGeom prst="straightConnector1">
              <a:avLst/>
            </a:prstGeom>
            <a:ln w="3175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9" name="矩形 328">
            <a:extLst>
              <a:ext uri="{FF2B5EF4-FFF2-40B4-BE49-F238E27FC236}">
                <a16:creationId xmlns:a16="http://schemas.microsoft.com/office/drawing/2014/main" id="{2C3ED365-5350-7017-DBDD-E04F679881B3}"/>
              </a:ext>
            </a:extLst>
          </p:cNvPr>
          <p:cNvSpPr/>
          <p:nvPr/>
        </p:nvSpPr>
        <p:spPr>
          <a:xfrm>
            <a:off x="2524605" y="4988514"/>
            <a:ext cx="381184" cy="486034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331" name="Picture 2" descr="Apple celebrates World Emoji Day - Apple (AU)">
            <a:extLst>
              <a:ext uri="{FF2B5EF4-FFF2-40B4-BE49-F238E27FC236}">
                <a16:creationId xmlns:a16="http://schemas.microsoft.com/office/drawing/2014/main" id="{F77CBC57-C68F-0860-FCEA-6C825364F2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4" t="11474" r="11466" b="57566"/>
          <a:stretch/>
        </p:blipFill>
        <p:spPr bwMode="auto">
          <a:xfrm>
            <a:off x="5414098" y="6397524"/>
            <a:ext cx="385121" cy="37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4" name="文本框 333">
            <a:extLst>
              <a:ext uri="{FF2B5EF4-FFF2-40B4-BE49-F238E27FC236}">
                <a16:creationId xmlns:a16="http://schemas.microsoft.com/office/drawing/2014/main" id="{27FADC2A-8A69-B07B-C3F1-75FA2060B07F}"/>
              </a:ext>
            </a:extLst>
          </p:cNvPr>
          <p:cNvSpPr txBox="1"/>
          <p:nvPr/>
        </p:nvSpPr>
        <p:spPr>
          <a:xfrm>
            <a:off x="3396094" y="5960366"/>
            <a:ext cx="1058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b="1" i="1" u="sng" dirty="0">
                <a:solidFill>
                  <a:schemeClr val="accent3"/>
                </a:solidFill>
              </a:rPr>
              <a:t>Compute</a:t>
            </a:r>
          </a:p>
          <a:p>
            <a:pPr algn="ctr"/>
            <a:r>
              <a:rPr lang="en-US" altLang="zh-CN" sz="1100" b="1" i="1" u="sng" dirty="0">
                <a:solidFill>
                  <a:schemeClr val="accent3"/>
                </a:solidFill>
              </a:rPr>
              <a:t>Bound</a:t>
            </a:r>
            <a:endParaRPr lang="zh-CN" altLang="en-US" sz="1100" b="1" i="1" u="sng" dirty="0">
              <a:solidFill>
                <a:schemeClr val="accent3"/>
              </a:solidFill>
            </a:endParaRPr>
          </a:p>
        </p:txBody>
      </p:sp>
      <p:sp>
        <p:nvSpPr>
          <p:cNvPr id="335" name="文本框 334">
            <a:extLst>
              <a:ext uri="{FF2B5EF4-FFF2-40B4-BE49-F238E27FC236}">
                <a16:creationId xmlns:a16="http://schemas.microsoft.com/office/drawing/2014/main" id="{559525C0-12EA-2825-5042-E72FC69C33DD}"/>
              </a:ext>
            </a:extLst>
          </p:cNvPr>
          <p:cNvSpPr txBox="1"/>
          <p:nvPr/>
        </p:nvSpPr>
        <p:spPr>
          <a:xfrm>
            <a:off x="5071076" y="5960366"/>
            <a:ext cx="1058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b="1" i="1" u="sng" dirty="0">
                <a:solidFill>
                  <a:schemeClr val="accent1"/>
                </a:solidFill>
              </a:rPr>
              <a:t>Memory</a:t>
            </a:r>
          </a:p>
          <a:p>
            <a:pPr algn="ctr"/>
            <a:r>
              <a:rPr lang="en-US" altLang="zh-CN" sz="1100" b="1" i="1" u="sng" dirty="0">
                <a:solidFill>
                  <a:schemeClr val="accent1"/>
                </a:solidFill>
              </a:rPr>
              <a:t>Bound</a:t>
            </a:r>
            <a:endParaRPr lang="zh-CN" altLang="en-US" sz="1100" b="1" i="1" u="sng" dirty="0">
              <a:solidFill>
                <a:schemeClr val="accent1"/>
              </a:solidFill>
            </a:endParaRPr>
          </a:p>
        </p:txBody>
      </p:sp>
      <p:sp>
        <p:nvSpPr>
          <p:cNvPr id="336" name="文本框 335">
            <a:extLst>
              <a:ext uri="{FF2B5EF4-FFF2-40B4-BE49-F238E27FC236}">
                <a16:creationId xmlns:a16="http://schemas.microsoft.com/office/drawing/2014/main" id="{77CD7F90-E5EF-97A5-DB39-B5A9865586EA}"/>
              </a:ext>
            </a:extLst>
          </p:cNvPr>
          <p:cNvSpPr txBox="1"/>
          <p:nvPr/>
        </p:nvSpPr>
        <p:spPr>
          <a:xfrm>
            <a:off x="6277193" y="5960366"/>
            <a:ext cx="1058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b="1" i="1" u="sng" dirty="0">
                <a:solidFill>
                  <a:schemeClr val="accent1"/>
                </a:solidFill>
              </a:rPr>
              <a:t>Memory</a:t>
            </a:r>
          </a:p>
          <a:p>
            <a:pPr algn="ctr"/>
            <a:r>
              <a:rPr lang="en-US" altLang="zh-CN" sz="1100" b="1" i="1" u="sng" dirty="0">
                <a:solidFill>
                  <a:schemeClr val="accent1"/>
                </a:solidFill>
              </a:rPr>
              <a:t>Bound</a:t>
            </a:r>
            <a:endParaRPr lang="zh-CN" altLang="en-US" sz="1100" b="1" i="1" u="sng" dirty="0">
              <a:solidFill>
                <a:schemeClr val="accent1"/>
              </a:solidFill>
            </a:endParaRPr>
          </a:p>
        </p:txBody>
      </p:sp>
      <p:sp>
        <p:nvSpPr>
          <p:cNvPr id="337" name="文本框 336">
            <a:extLst>
              <a:ext uri="{FF2B5EF4-FFF2-40B4-BE49-F238E27FC236}">
                <a16:creationId xmlns:a16="http://schemas.microsoft.com/office/drawing/2014/main" id="{5D54F1B6-C4C5-13EA-6C3F-01E8B596B925}"/>
              </a:ext>
            </a:extLst>
          </p:cNvPr>
          <p:cNvSpPr txBox="1"/>
          <p:nvPr/>
        </p:nvSpPr>
        <p:spPr>
          <a:xfrm>
            <a:off x="7266637" y="5960366"/>
            <a:ext cx="1058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b="1" i="1" u="sng" dirty="0">
                <a:solidFill>
                  <a:schemeClr val="accent1"/>
                </a:solidFill>
              </a:rPr>
              <a:t>Memory</a:t>
            </a:r>
          </a:p>
          <a:p>
            <a:pPr algn="ctr"/>
            <a:r>
              <a:rPr lang="en-US" altLang="zh-CN" sz="1100" b="1" i="1" u="sng" dirty="0">
                <a:solidFill>
                  <a:schemeClr val="accent1"/>
                </a:solidFill>
              </a:rPr>
              <a:t>Bound</a:t>
            </a:r>
            <a:endParaRPr lang="zh-CN" altLang="en-US" sz="1100" b="1" i="1" u="sng" dirty="0">
              <a:solidFill>
                <a:schemeClr val="accent1"/>
              </a:solidFill>
            </a:endParaRPr>
          </a:p>
        </p:txBody>
      </p:sp>
      <p:sp>
        <p:nvSpPr>
          <p:cNvPr id="338" name="文本框 337">
            <a:extLst>
              <a:ext uri="{FF2B5EF4-FFF2-40B4-BE49-F238E27FC236}">
                <a16:creationId xmlns:a16="http://schemas.microsoft.com/office/drawing/2014/main" id="{61BA1DFF-A8EA-160B-36A7-3C1130897C2D}"/>
              </a:ext>
            </a:extLst>
          </p:cNvPr>
          <p:cNvSpPr txBox="1"/>
          <p:nvPr/>
        </p:nvSpPr>
        <p:spPr>
          <a:xfrm>
            <a:off x="8598009" y="5960366"/>
            <a:ext cx="1058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b="1" i="1" u="sng" dirty="0">
                <a:solidFill>
                  <a:schemeClr val="accent3"/>
                </a:solidFill>
              </a:rPr>
              <a:t>Compute</a:t>
            </a:r>
          </a:p>
          <a:p>
            <a:pPr algn="ctr"/>
            <a:r>
              <a:rPr lang="en-US" altLang="zh-CN" sz="1100" b="1" i="1" u="sng" dirty="0">
                <a:solidFill>
                  <a:schemeClr val="accent3"/>
                </a:solidFill>
              </a:rPr>
              <a:t>Bound</a:t>
            </a:r>
            <a:endParaRPr lang="zh-CN" altLang="en-US" sz="1100" b="1" i="1" u="sng" dirty="0">
              <a:solidFill>
                <a:schemeClr val="accent3"/>
              </a:solidFill>
            </a:endParaRPr>
          </a:p>
        </p:txBody>
      </p:sp>
      <p:pic>
        <p:nvPicPr>
          <p:cNvPr id="339" name="Picture 2" descr="Apple celebrates World Emoji Day - Apple (AU)">
            <a:extLst>
              <a:ext uri="{FF2B5EF4-FFF2-40B4-BE49-F238E27FC236}">
                <a16:creationId xmlns:a16="http://schemas.microsoft.com/office/drawing/2014/main" id="{3E8762DE-E6CD-EFF7-E0F0-DBD2E53E3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4" t="11474" r="11466" b="57566"/>
          <a:stretch/>
        </p:blipFill>
        <p:spPr bwMode="auto">
          <a:xfrm>
            <a:off x="6566754" y="6397524"/>
            <a:ext cx="385121" cy="37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0" name="Picture 2" descr="Apple celebrates World Emoji Day - Apple (AU)">
            <a:extLst>
              <a:ext uri="{FF2B5EF4-FFF2-40B4-BE49-F238E27FC236}">
                <a16:creationId xmlns:a16="http://schemas.microsoft.com/office/drawing/2014/main" id="{A71A006E-198C-57BD-5F27-BE0C88A3C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4" t="11474" r="11466" b="57566"/>
          <a:stretch/>
        </p:blipFill>
        <p:spPr bwMode="auto">
          <a:xfrm>
            <a:off x="7616776" y="6397524"/>
            <a:ext cx="385121" cy="37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unglasses Emoji [Free Download Cool Emoji] | Emoji Island">
            <a:extLst>
              <a:ext uri="{FF2B5EF4-FFF2-40B4-BE49-F238E27FC236}">
                <a16:creationId xmlns:a16="http://schemas.microsoft.com/office/drawing/2014/main" id="{58ECA457-B69E-CEFB-C307-B52BA074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31" y="6362330"/>
            <a:ext cx="351107" cy="35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1" name="Picture 2" descr="Sunglasses Emoji [Free Download Cool Emoji] | Emoji Island">
            <a:extLst>
              <a:ext uri="{FF2B5EF4-FFF2-40B4-BE49-F238E27FC236}">
                <a16:creationId xmlns:a16="http://schemas.microsoft.com/office/drawing/2014/main" id="{EDE6A9EC-4F42-A158-C528-92380865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200" y="6362330"/>
            <a:ext cx="351107" cy="35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2" name="矩形 341">
            <a:extLst>
              <a:ext uri="{FF2B5EF4-FFF2-40B4-BE49-F238E27FC236}">
                <a16:creationId xmlns:a16="http://schemas.microsoft.com/office/drawing/2014/main" id="{97C24BCC-787C-05B9-CABE-CDB58D96A18B}"/>
              </a:ext>
            </a:extLst>
          </p:cNvPr>
          <p:cNvSpPr/>
          <p:nvPr/>
        </p:nvSpPr>
        <p:spPr>
          <a:xfrm>
            <a:off x="2520188" y="5768269"/>
            <a:ext cx="381184" cy="287377"/>
          </a:xfrm>
          <a:prstGeom prst="rect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BF1D27-999D-F86E-1C3A-A27D3CCC3E7F}"/>
              </a:ext>
            </a:extLst>
          </p:cNvPr>
          <p:cNvSpPr txBox="1"/>
          <p:nvPr/>
        </p:nvSpPr>
        <p:spPr>
          <a:xfrm>
            <a:off x="6769445" y="5318149"/>
            <a:ext cx="1151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b="1" dirty="0">
                <a:solidFill>
                  <a:schemeClr val="accent1"/>
                </a:solidFill>
              </a:rPr>
              <a:t>S</a:t>
            </a:r>
            <a:endParaRPr lang="zh-CN" altLang="en-US" sz="800" dirty="0">
              <a:solidFill>
                <a:schemeClr val="accent1"/>
              </a:solidFill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37652FCA-5E82-77A5-A744-0EE82F797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922380"/>
              </p:ext>
            </p:extLst>
          </p:nvPr>
        </p:nvGraphicFramePr>
        <p:xfrm>
          <a:off x="10074995" y="1944662"/>
          <a:ext cx="2117005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84">
                  <a:extLst>
                    <a:ext uri="{9D8B030D-6E8A-4147-A177-3AD203B41FA5}">
                      <a16:colId xmlns:a16="http://schemas.microsoft.com/office/drawing/2014/main" val="1866040674"/>
                    </a:ext>
                  </a:extLst>
                </a:gridCol>
                <a:gridCol w="1578921">
                  <a:extLst>
                    <a:ext uri="{9D8B030D-6E8A-4147-A177-3AD203B41FA5}">
                      <a16:colId xmlns:a16="http://schemas.microsoft.com/office/drawing/2014/main" val="21783648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zh-CN" dirty="0"/>
                        <a:t>LLama3-70b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30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4096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10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752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458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Sequence length(&lt; 8192)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283955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E8C28CA2-4700-BB99-17AE-AFDA40DDE018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LLM deployment problem on SoftHier architecture</a:t>
            </a:r>
            <a:endParaRPr kumimoji="0" lang="en-US" altLang="zh-CN" sz="9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878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9D791-2B56-3138-48BF-59C0034FD007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Deployment problem on SoftHier architecture</a:t>
            </a:r>
            <a:endParaRPr kumimoji="0" lang="en-US" altLang="zh-CN" sz="9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515DF6-EE6C-DEC0-9B1A-208AD9774BC8}"/>
              </a:ext>
            </a:extLst>
          </p:cNvPr>
          <p:cNvSpPr txBox="1">
            <a:spLocks/>
          </p:cNvSpPr>
          <p:nvPr/>
        </p:nvSpPr>
        <p:spPr>
          <a:xfrm>
            <a:off x="316501" y="791242"/>
            <a:ext cx="6504437" cy="5759328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Big Exploration Space of Mapping LLM to SoftHier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2000" dirty="0"/>
              <a:t>Micro-kernels mapping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88" dirty="0"/>
              <a:t>Tiling policy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88" dirty="0"/>
              <a:t>Cluster mapping policy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88" b="1" dirty="0">
                <a:solidFill>
                  <a:schemeClr val="accent1"/>
                </a:solidFill>
              </a:rPr>
              <a:t>Inter-cluster comm policy (Spatial Computing)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2000" dirty="0"/>
              <a:t>Micro kernel fusing schemes</a:t>
            </a:r>
          </a:p>
          <a:p>
            <a:pPr>
              <a:defRPr/>
            </a:pPr>
            <a:r>
              <a:rPr lang="en-US" altLang="zh-CN" sz="2400" dirty="0"/>
              <a:t>Questions</a:t>
            </a:r>
          </a:p>
          <a:p>
            <a:pPr lvl="1">
              <a:defRPr/>
            </a:pPr>
            <a:r>
              <a:rPr lang="en-US" altLang="zh-CN" sz="1977" dirty="0"/>
              <a:t>Can </a:t>
            </a:r>
            <a:r>
              <a:rPr lang="en-US" altLang="zh-CN" sz="1977" dirty="0" err="1"/>
              <a:t>DaCe</a:t>
            </a:r>
            <a:r>
              <a:rPr lang="en-US" altLang="zh-CN" sz="1977" dirty="0"/>
              <a:t> deal with it?</a:t>
            </a:r>
          </a:p>
          <a:p>
            <a:pPr lvl="2">
              <a:defRPr/>
            </a:pPr>
            <a:r>
              <a:rPr lang="en-US" altLang="zh-CN" sz="1765" dirty="0"/>
              <a:t>SDFG representation</a:t>
            </a:r>
          </a:p>
          <a:p>
            <a:pPr lvl="2">
              <a:defRPr/>
            </a:pPr>
            <a:r>
              <a:rPr lang="en-US" altLang="zh-CN" sz="1765" dirty="0"/>
              <a:t>SDFG transformation/optimization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799F8A4-8D7D-FFE8-273D-0547CF69F91E}"/>
              </a:ext>
            </a:extLst>
          </p:cNvPr>
          <p:cNvSpPr/>
          <p:nvPr/>
        </p:nvSpPr>
        <p:spPr>
          <a:xfrm>
            <a:off x="8742680" y="1414265"/>
            <a:ext cx="3408680" cy="759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SoftHier Arch Description</a:t>
            </a:r>
          </a:p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[Mesh 8x8, 1MB TCDM per cluster, 16 HBM </a:t>
            </a:r>
            <a:r>
              <a:rPr lang="en-US" altLang="zh-CN" sz="1400" b="1" i="0" cap="none" spc="0" dirty="0" err="1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ch</a:t>
            </a:r>
            <a:r>
              <a:rPr lang="en-US" altLang="zh-CN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, ..]</a:t>
            </a:r>
            <a:endParaRPr lang="zh-CN" altLang="en-US" sz="2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A59990A-3249-10B3-65EC-FE22F8175877}"/>
              </a:ext>
            </a:extLst>
          </p:cNvPr>
          <p:cNvSpPr/>
          <p:nvPr/>
        </p:nvSpPr>
        <p:spPr>
          <a:xfrm>
            <a:off x="5375812" y="1412093"/>
            <a:ext cx="3280714" cy="7620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Micro Kernels</a:t>
            </a:r>
          </a:p>
          <a:p>
            <a:pPr algn="ctr"/>
            <a:r>
              <a:rPr lang="en-US" altLang="zh-CN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[data size, M, N, K …]</a:t>
            </a:r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3734CD2-EF87-071E-3D01-7F253624D480}"/>
              </a:ext>
            </a:extLst>
          </p:cNvPr>
          <p:cNvSpPr/>
          <p:nvPr/>
        </p:nvSpPr>
        <p:spPr>
          <a:xfrm>
            <a:off x="6780298" y="2588678"/>
            <a:ext cx="4090903" cy="7620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Workload Tiling </a:t>
            </a:r>
            <a:r>
              <a:rPr lang="en-US" altLang="zh-CN" sz="14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olicy?</a:t>
            </a:r>
          </a:p>
          <a:p>
            <a:pPr algn="ctr"/>
            <a:r>
              <a:rPr lang="en-US" altLang="zh-CN" sz="14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Cluster Workload Mapping Policy?</a:t>
            </a:r>
          </a:p>
          <a:p>
            <a:pPr algn="ctr"/>
            <a:r>
              <a:rPr lang="en-US" altLang="zh-CN" sz="14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Inter-Cluster Communication Policy?</a:t>
            </a:r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" name="图片 1" descr="图片包含 图形用户界面&#10;&#10;描述已自动生成">
            <a:extLst>
              <a:ext uri="{FF2B5EF4-FFF2-40B4-BE49-F238E27FC236}">
                <a16:creationId xmlns:a16="http://schemas.microsoft.com/office/drawing/2014/main" id="{14737B7A-8142-6959-AF16-966AB80CD6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4" t="11976" r="31915" b="14052"/>
          <a:stretch/>
        </p:blipFill>
        <p:spPr>
          <a:xfrm>
            <a:off x="8236970" y="4079800"/>
            <a:ext cx="1177558" cy="1208145"/>
          </a:xfrm>
          <a:prstGeom prst="rect">
            <a:avLst/>
          </a:prstGeom>
        </p:spPr>
      </p:pic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52D6F255-55B9-9881-E193-88E88C360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11977" r="48999" b="12778"/>
          <a:stretch/>
        </p:blipFill>
        <p:spPr>
          <a:xfrm>
            <a:off x="5537219" y="4079802"/>
            <a:ext cx="1238099" cy="1208145"/>
          </a:xfrm>
          <a:prstGeom prst="rect">
            <a:avLst/>
          </a:prstGeom>
        </p:spPr>
      </p:pic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F1A8EE96-FED3-92FF-3E7F-CDB24BF8BB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4" t="11977" r="49124" b="12778"/>
          <a:stretch/>
        </p:blipFill>
        <p:spPr>
          <a:xfrm>
            <a:off x="6895674" y="4079801"/>
            <a:ext cx="1220941" cy="1208145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9A1665A-6CB0-6697-9DB2-A6A4197D003C}"/>
              </a:ext>
            </a:extLst>
          </p:cNvPr>
          <p:cNvCxnSpPr>
            <a:stCxn id="22" idx="2"/>
            <a:endCxn id="5" idx="0"/>
          </p:cNvCxnSpPr>
          <p:nvPr/>
        </p:nvCxnSpPr>
        <p:spPr>
          <a:xfrm flipH="1">
            <a:off x="6156269" y="3350713"/>
            <a:ext cx="2669481" cy="7290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761DCD8-D7D2-A62D-4A76-C5E0560A0FBE}"/>
              </a:ext>
            </a:extLst>
          </p:cNvPr>
          <p:cNvSpPr txBox="1"/>
          <p:nvPr/>
        </p:nvSpPr>
        <p:spPr>
          <a:xfrm>
            <a:off x="5982487" y="3486240"/>
            <a:ext cx="1132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/>
                </a:solidFill>
              </a:rPr>
              <a:t>Scheme 1</a:t>
            </a:r>
            <a:endParaRPr lang="zh-CN" altLang="en-US" dirty="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E4EF3F9-2A37-CFB8-23F3-483BEDE0B627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7587529" y="3350713"/>
            <a:ext cx="1238221" cy="6208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7F1668DF-E3D8-67BB-195D-77AE56B59183}"/>
              </a:ext>
            </a:extLst>
          </p:cNvPr>
          <p:cNvSpPr txBox="1"/>
          <p:nvPr/>
        </p:nvSpPr>
        <p:spPr>
          <a:xfrm>
            <a:off x="7713229" y="3804254"/>
            <a:ext cx="1132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/>
                </a:solidFill>
              </a:rPr>
              <a:t>Scheme 2</a:t>
            </a:r>
            <a:endParaRPr lang="zh-CN" altLang="en-US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9AA4A2A-1D01-C346-9D0F-89C316011123}"/>
              </a:ext>
            </a:extLst>
          </p:cNvPr>
          <p:cNvCxnSpPr>
            <a:cxnSpLocks/>
            <a:stCxn id="22" idx="2"/>
            <a:endCxn id="32" idx="3"/>
          </p:cNvCxnSpPr>
          <p:nvPr/>
        </p:nvCxnSpPr>
        <p:spPr>
          <a:xfrm>
            <a:off x="8825750" y="3350713"/>
            <a:ext cx="20319" cy="6382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6A51F247-3042-D0B1-409E-C64C2664B678}"/>
              </a:ext>
            </a:extLst>
          </p:cNvPr>
          <p:cNvSpPr txBox="1"/>
          <p:nvPr/>
        </p:nvSpPr>
        <p:spPr>
          <a:xfrm>
            <a:off x="8786412" y="3590382"/>
            <a:ext cx="1132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/>
                </a:solidFill>
              </a:rPr>
              <a:t>Scheme 3</a:t>
            </a:r>
            <a:endParaRPr lang="zh-CN" altLang="en-US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6DE01A02-0F54-F780-2717-6821168617B5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8825750" y="3350713"/>
            <a:ext cx="1893050" cy="5181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C6A8C18-9EF8-81CF-22EF-58CF1546DA61}"/>
              </a:ext>
            </a:extLst>
          </p:cNvPr>
          <p:cNvSpPr txBox="1"/>
          <p:nvPr/>
        </p:nvSpPr>
        <p:spPr>
          <a:xfrm>
            <a:off x="10742659" y="3580597"/>
            <a:ext cx="1132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/>
                </a:solidFill>
              </a:rPr>
              <a:t>Scheme N</a:t>
            </a:r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8EA9CA5-B123-744F-7936-32295BCA65D4}"/>
              </a:ext>
            </a:extLst>
          </p:cNvPr>
          <p:cNvSpPr/>
          <p:nvPr/>
        </p:nvSpPr>
        <p:spPr>
          <a:xfrm>
            <a:off x="10176239" y="4256133"/>
            <a:ext cx="1132840" cy="855478"/>
          </a:xfrm>
          <a:prstGeom prst="rect">
            <a:avLst/>
          </a:prstGeom>
          <a:solidFill>
            <a:srgbClr val="8591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?</a:t>
            </a:r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2" name="右大括号 41">
            <a:extLst>
              <a:ext uri="{FF2B5EF4-FFF2-40B4-BE49-F238E27FC236}">
                <a16:creationId xmlns:a16="http://schemas.microsoft.com/office/drawing/2014/main" id="{F88CC092-85AE-F556-356E-FB984F64A2DE}"/>
              </a:ext>
            </a:extLst>
          </p:cNvPr>
          <p:cNvSpPr/>
          <p:nvPr/>
        </p:nvSpPr>
        <p:spPr>
          <a:xfrm rot="5400000">
            <a:off x="8466961" y="3034984"/>
            <a:ext cx="369333" cy="5048744"/>
          </a:xfrm>
          <a:prstGeom prst="rightBrace">
            <a:avLst>
              <a:gd name="adj1" fmla="val 8333"/>
              <a:gd name="adj2" fmla="val 90449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B162096-1834-7324-EA2E-0A482629F421}"/>
              </a:ext>
            </a:extLst>
          </p:cNvPr>
          <p:cNvSpPr/>
          <p:nvPr/>
        </p:nvSpPr>
        <p:spPr>
          <a:xfrm>
            <a:off x="9772275" y="5884975"/>
            <a:ext cx="2263832" cy="855478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Best Solution</a:t>
            </a:r>
          </a:p>
          <a:p>
            <a:pPr algn="ctr"/>
            <a:r>
              <a:rPr lang="en-US" altLang="zh-CN" sz="12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High Compute </a:t>
            </a:r>
            <a:r>
              <a:rPr lang="en-US" altLang="zh-CN" sz="1200" b="1" dirty="0" err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Uti</a:t>
            </a:r>
            <a:endParaRPr lang="en-US" altLang="zh-CN" sz="1200" b="1" dirty="0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r>
              <a:rPr lang="en-US" altLang="zh-CN" sz="12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Low </a:t>
            </a:r>
            <a:r>
              <a:rPr lang="en-US" altLang="zh-CN" sz="1200" b="1" i="0" cap="none" spc="0" dirty="0" err="1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NoC</a:t>
            </a:r>
            <a:r>
              <a:rPr lang="en-US" altLang="zh-CN" sz="12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 traffic</a:t>
            </a:r>
          </a:p>
          <a:p>
            <a:pPr algn="ctr"/>
            <a:r>
              <a:rPr lang="en-US" altLang="zh-CN" sz="12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Low HBM traffic</a:t>
            </a:r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03D14DC-465F-4C5A-66DE-74936A0A79C6}"/>
              </a:ext>
            </a:extLst>
          </p:cNvPr>
          <p:cNvSpPr/>
          <p:nvPr/>
        </p:nvSpPr>
        <p:spPr>
          <a:xfrm>
            <a:off x="5835293" y="5884975"/>
            <a:ext cx="1132840" cy="85547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Code Generation</a:t>
            </a:r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D7EF9FB-31D9-1CD5-57C9-FE58CB95F8CF}"/>
              </a:ext>
            </a:extLst>
          </p:cNvPr>
          <p:cNvCxnSpPr>
            <a:cxnSpLocks/>
            <a:stCxn id="47" idx="3"/>
            <a:endCxn id="44" idx="1"/>
          </p:cNvCxnSpPr>
          <p:nvPr/>
        </p:nvCxnSpPr>
        <p:spPr>
          <a:xfrm>
            <a:off x="6968133" y="6312714"/>
            <a:ext cx="28041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4FD545B2-6D53-7707-8532-708ED8DE9C6A}"/>
              </a:ext>
            </a:extLst>
          </p:cNvPr>
          <p:cNvSpPr txBox="1"/>
          <p:nvPr/>
        </p:nvSpPr>
        <p:spPr>
          <a:xfrm>
            <a:off x="7325662" y="5943382"/>
            <a:ext cx="2593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/>
                </a:solidFill>
              </a:rPr>
              <a:t>SoftHier GVSoC model</a:t>
            </a:r>
            <a:endParaRPr lang="zh-CN" altLang="en-US" dirty="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925C7F77-2449-FAC6-4B0F-91D1A3254EE3}"/>
              </a:ext>
            </a:extLst>
          </p:cNvPr>
          <p:cNvCxnSpPr>
            <a:stCxn id="13" idx="2"/>
            <a:endCxn id="22" idx="0"/>
          </p:cNvCxnSpPr>
          <p:nvPr/>
        </p:nvCxnSpPr>
        <p:spPr>
          <a:xfrm>
            <a:off x="7016169" y="2174128"/>
            <a:ext cx="1809581" cy="414550"/>
          </a:xfrm>
          <a:prstGeom prst="straightConnector1">
            <a:avLst/>
          </a:prstGeom>
          <a:ln w="38100">
            <a:solidFill>
              <a:srgbClr val="E6A4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5CD0D3D8-505E-5120-15FB-059FFCFACCF2}"/>
              </a:ext>
            </a:extLst>
          </p:cNvPr>
          <p:cNvCxnSpPr>
            <a:stCxn id="12" idx="2"/>
            <a:endCxn id="22" idx="0"/>
          </p:cNvCxnSpPr>
          <p:nvPr/>
        </p:nvCxnSpPr>
        <p:spPr>
          <a:xfrm flipH="1">
            <a:off x="8825750" y="2174128"/>
            <a:ext cx="1621270" cy="414550"/>
          </a:xfrm>
          <a:prstGeom prst="straightConnector1">
            <a:avLst/>
          </a:prstGeom>
          <a:ln w="38100">
            <a:solidFill>
              <a:srgbClr val="8CC5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CD087E02-FBFD-BADB-DB84-EE7DA563A6E7}"/>
              </a:ext>
            </a:extLst>
          </p:cNvPr>
          <p:cNvSpPr/>
          <p:nvPr/>
        </p:nvSpPr>
        <p:spPr>
          <a:xfrm>
            <a:off x="5476259" y="2377440"/>
            <a:ext cx="6498888" cy="306629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027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9D791-2B56-3138-48BF-59C0034FD007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Deployment problem on SoftHier architecture</a:t>
            </a:r>
            <a:endParaRPr kumimoji="0" lang="en-US" altLang="zh-CN" sz="9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515DF6-EE6C-DEC0-9B1A-208AD9774BC8}"/>
              </a:ext>
            </a:extLst>
          </p:cNvPr>
          <p:cNvSpPr txBox="1">
            <a:spLocks/>
          </p:cNvSpPr>
          <p:nvPr/>
        </p:nvSpPr>
        <p:spPr>
          <a:xfrm>
            <a:off x="316501" y="791242"/>
            <a:ext cx="6504437" cy="5759328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Current we can hand-write code for LLM mapping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2000" dirty="0"/>
              <a:t>Following simple policy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88" dirty="0"/>
              <a:t>RedMule-Fit tiling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88" dirty="0"/>
              <a:t>Each cluster focus on one output tile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88" dirty="0"/>
              <a:t>Systolic-stream tiles on-chip (GEMM)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88" dirty="0"/>
              <a:t>No kernel fusion considering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2000" dirty="0"/>
              <a:t>Target a given LLM workload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88" dirty="0"/>
              <a:t>One layer of Llama3-70B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88" dirty="0"/>
              <a:t>Inference-prompt phase (No KV cache here)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88" dirty="0"/>
              <a:t>Sequence length of 256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799F8A4-8D7D-FFE8-273D-0547CF69F91E}"/>
              </a:ext>
            </a:extLst>
          </p:cNvPr>
          <p:cNvSpPr/>
          <p:nvPr/>
        </p:nvSpPr>
        <p:spPr>
          <a:xfrm>
            <a:off x="8742680" y="1414265"/>
            <a:ext cx="3408680" cy="759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SoftHier Arch Description</a:t>
            </a:r>
          </a:p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[Mesh 8x8, 1MB TCDM per cluster, 16 HBM </a:t>
            </a:r>
            <a:r>
              <a:rPr lang="en-US" altLang="zh-CN" sz="1400" b="1" i="0" cap="none" spc="0" dirty="0" err="1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ch</a:t>
            </a:r>
            <a:r>
              <a:rPr lang="en-US" altLang="zh-CN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, ..]</a:t>
            </a:r>
            <a:endParaRPr lang="zh-CN" altLang="en-US" sz="2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A59990A-3249-10B3-65EC-FE22F8175877}"/>
              </a:ext>
            </a:extLst>
          </p:cNvPr>
          <p:cNvSpPr/>
          <p:nvPr/>
        </p:nvSpPr>
        <p:spPr>
          <a:xfrm>
            <a:off x="5375812" y="1412093"/>
            <a:ext cx="3280714" cy="7620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Micro Kernels</a:t>
            </a:r>
          </a:p>
          <a:p>
            <a:pPr algn="ctr"/>
            <a:r>
              <a:rPr lang="en-US" altLang="zh-CN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[data size, M, N, K …]</a:t>
            </a:r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3734CD2-EF87-071E-3D01-7F253624D480}"/>
              </a:ext>
            </a:extLst>
          </p:cNvPr>
          <p:cNvSpPr/>
          <p:nvPr/>
        </p:nvSpPr>
        <p:spPr>
          <a:xfrm>
            <a:off x="6780298" y="2588678"/>
            <a:ext cx="4090903" cy="7620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Workload Tiling </a:t>
            </a:r>
            <a:r>
              <a:rPr lang="en-US" altLang="zh-CN" sz="14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US" altLang="zh-CN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olicy?</a:t>
            </a:r>
          </a:p>
          <a:p>
            <a:pPr algn="ctr"/>
            <a:r>
              <a:rPr lang="en-US" altLang="zh-CN" sz="14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Cluster Workload Mapping Policy?</a:t>
            </a:r>
          </a:p>
          <a:p>
            <a:pPr algn="ctr"/>
            <a:r>
              <a:rPr lang="en-US" altLang="zh-CN" sz="1400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Inter-Cluster Communication Policy?</a:t>
            </a:r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" name="图片 1" descr="图片包含 图形用户界面&#10;&#10;描述已自动生成">
            <a:extLst>
              <a:ext uri="{FF2B5EF4-FFF2-40B4-BE49-F238E27FC236}">
                <a16:creationId xmlns:a16="http://schemas.microsoft.com/office/drawing/2014/main" id="{14737B7A-8142-6959-AF16-966AB80CD6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4" t="11976" r="31915" b="14052"/>
          <a:stretch/>
        </p:blipFill>
        <p:spPr>
          <a:xfrm>
            <a:off x="8236970" y="4079800"/>
            <a:ext cx="1177558" cy="1208145"/>
          </a:xfrm>
          <a:prstGeom prst="rect">
            <a:avLst/>
          </a:prstGeom>
        </p:spPr>
      </p:pic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52D6F255-55B9-9881-E193-88E88C360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11977" r="48999" b="12778"/>
          <a:stretch/>
        </p:blipFill>
        <p:spPr>
          <a:xfrm>
            <a:off x="5537219" y="4079802"/>
            <a:ext cx="1238099" cy="1208145"/>
          </a:xfrm>
          <a:prstGeom prst="rect">
            <a:avLst/>
          </a:prstGeom>
        </p:spPr>
      </p:pic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F1A8EE96-FED3-92FF-3E7F-CDB24BF8BB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4" t="11977" r="49124" b="12778"/>
          <a:stretch/>
        </p:blipFill>
        <p:spPr>
          <a:xfrm>
            <a:off x="6895674" y="4079801"/>
            <a:ext cx="1220941" cy="1208145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9A1665A-6CB0-6697-9DB2-A6A4197D003C}"/>
              </a:ext>
            </a:extLst>
          </p:cNvPr>
          <p:cNvCxnSpPr>
            <a:stCxn id="22" idx="2"/>
            <a:endCxn id="5" idx="0"/>
          </p:cNvCxnSpPr>
          <p:nvPr/>
        </p:nvCxnSpPr>
        <p:spPr>
          <a:xfrm flipH="1">
            <a:off x="6156269" y="3350713"/>
            <a:ext cx="2669481" cy="7290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761DCD8-D7D2-A62D-4A76-C5E0560A0FBE}"/>
              </a:ext>
            </a:extLst>
          </p:cNvPr>
          <p:cNvSpPr txBox="1"/>
          <p:nvPr/>
        </p:nvSpPr>
        <p:spPr>
          <a:xfrm>
            <a:off x="5982487" y="3486240"/>
            <a:ext cx="1132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/>
                </a:solidFill>
              </a:rPr>
              <a:t>Scheme 1</a:t>
            </a:r>
            <a:endParaRPr lang="zh-CN" altLang="en-US" dirty="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E4EF3F9-2A37-CFB8-23F3-483BEDE0B627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7587529" y="3350713"/>
            <a:ext cx="1238221" cy="6208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7F1668DF-E3D8-67BB-195D-77AE56B59183}"/>
              </a:ext>
            </a:extLst>
          </p:cNvPr>
          <p:cNvSpPr txBox="1"/>
          <p:nvPr/>
        </p:nvSpPr>
        <p:spPr>
          <a:xfrm>
            <a:off x="7713229" y="3804254"/>
            <a:ext cx="1132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/>
                </a:solidFill>
              </a:rPr>
              <a:t>Scheme 2</a:t>
            </a:r>
            <a:endParaRPr lang="zh-CN" altLang="en-US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9AA4A2A-1D01-C346-9D0F-89C316011123}"/>
              </a:ext>
            </a:extLst>
          </p:cNvPr>
          <p:cNvCxnSpPr>
            <a:cxnSpLocks/>
            <a:stCxn id="22" idx="2"/>
            <a:endCxn id="32" idx="3"/>
          </p:cNvCxnSpPr>
          <p:nvPr/>
        </p:nvCxnSpPr>
        <p:spPr>
          <a:xfrm>
            <a:off x="8825750" y="3350713"/>
            <a:ext cx="20319" cy="6382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6A51F247-3042-D0B1-409E-C64C2664B678}"/>
              </a:ext>
            </a:extLst>
          </p:cNvPr>
          <p:cNvSpPr txBox="1"/>
          <p:nvPr/>
        </p:nvSpPr>
        <p:spPr>
          <a:xfrm>
            <a:off x="8786412" y="3590382"/>
            <a:ext cx="1132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/>
                </a:solidFill>
              </a:rPr>
              <a:t>Scheme 3</a:t>
            </a:r>
            <a:endParaRPr lang="zh-CN" altLang="en-US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6DE01A02-0F54-F780-2717-6821168617B5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8825750" y="3350713"/>
            <a:ext cx="1893050" cy="5181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C6A8C18-9EF8-81CF-22EF-58CF1546DA61}"/>
              </a:ext>
            </a:extLst>
          </p:cNvPr>
          <p:cNvSpPr txBox="1"/>
          <p:nvPr/>
        </p:nvSpPr>
        <p:spPr>
          <a:xfrm>
            <a:off x="10742659" y="3580597"/>
            <a:ext cx="1132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/>
                </a:solidFill>
              </a:rPr>
              <a:t>Scheme N</a:t>
            </a:r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8EA9CA5-B123-744F-7936-32295BCA65D4}"/>
              </a:ext>
            </a:extLst>
          </p:cNvPr>
          <p:cNvSpPr/>
          <p:nvPr/>
        </p:nvSpPr>
        <p:spPr>
          <a:xfrm>
            <a:off x="10176239" y="4256133"/>
            <a:ext cx="1132840" cy="855478"/>
          </a:xfrm>
          <a:prstGeom prst="rect">
            <a:avLst/>
          </a:prstGeom>
          <a:solidFill>
            <a:srgbClr val="8591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?</a:t>
            </a:r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B162096-1834-7324-EA2E-0A482629F421}"/>
              </a:ext>
            </a:extLst>
          </p:cNvPr>
          <p:cNvSpPr/>
          <p:nvPr/>
        </p:nvSpPr>
        <p:spPr>
          <a:xfrm>
            <a:off x="9772275" y="5884975"/>
            <a:ext cx="2263832" cy="855478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Evaluation</a:t>
            </a:r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03D14DC-465F-4C5A-66DE-74936A0A79C6}"/>
              </a:ext>
            </a:extLst>
          </p:cNvPr>
          <p:cNvSpPr/>
          <p:nvPr/>
        </p:nvSpPr>
        <p:spPr>
          <a:xfrm>
            <a:off x="5835293" y="5884975"/>
            <a:ext cx="1132840" cy="85547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Hand</a:t>
            </a:r>
          </a:p>
          <a:p>
            <a:pPr algn="ctr"/>
            <a:r>
              <a:rPr lang="en-US" altLang="zh-CN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Write</a:t>
            </a:r>
          </a:p>
          <a:p>
            <a:pPr algn="ctr"/>
            <a:r>
              <a:rPr lang="en-US" altLang="zh-CN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</a:t>
            </a:r>
            <a:r>
              <a:rPr lang="en-US" altLang="zh-CN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ode</a:t>
            </a:r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D7EF9FB-31D9-1CD5-57C9-FE58CB95F8CF}"/>
              </a:ext>
            </a:extLst>
          </p:cNvPr>
          <p:cNvCxnSpPr>
            <a:cxnSpLocks/>
            <a:stCxn id="47" idx="3"/>
            <a:endCxn id="44" idx="1"/>
          </p:cNvCxnSpPr>
          <p:nvPr/>
        </p:nvCxnSpPr>
        <p:spPr>
          <a:xfrm>
            <a:off x="6968133" y="6312714"/>
            <a:ext cx="28041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4FD545B2-6D53-7707-8532-708ED8DE9C6A}"/>
              </a:ext>
            </a:extLst>
          </p:cNvPr>
          <p:cNvSpPr txBox="1"/>
          <p:nvPr/>
        </p:nvSpPr>
        <p:spPr>
          <a:xfrm>
            <a:off x="7325662" y="5943382"/>
            <a:ext cx="2593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1"/>
                </a:solidFill>
              </a:rPr>
              <a:t>SoftHier GVSoC model</a:t>
            </a:r>
            <a:endParaRPr lang="zh-CN" altLang="en-US" dirty="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925C7F77-2449-FAC6-4B0F-91D1A3254EE3}"/>
              </a:ext>
            </a:extLst>
          </p:cNvPr>
          <p:cNvCxnSpPr>
            <a:stCxn id="13" idx="2"/>
            <a:endCxn id="22" idx="0"/>
          </p:cNvCxnSpPr>
          <p:nvPr/>
        </p:nvCxnSpPr>
        <p:spPr>
          <a:xfrm>
            <a:off x="7016169" y="2174128"/>
            <a:ext cx="1809581" cy="414550"/>
          </a:xfrm>
          <a:prstGeom prst="straightConnector1">
            <a:avLst/>
          </a:prstGeom>
          <a:ln w="38100">
            <a:solidFill>
              <a:srgbClr val="E6A4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5CD0D3D8-505E-5120-15FB-059FFCFACCF2}"/>
              </a:ext>
            </a:extLst>
          </p:cNvPr>
          <p:cNvCxnSpPr>
            <a:stCxn id="12" idx="2"/>
            <a:endCxn id="22" idx="0"/>
          </p:cNvCxnSpPr>
          <p:nvPr/>
        </p:nvCxnSpPr>
        <p:spPr>
          <a:xfrm flipH="1">
            <a:off x="8825750" y="2174128"/>
            <a:ext cx="1621270" cy="414550"/>
          </a:xfrm>
          <a:prstGeom prst="straightConnector1">
            <a:avLst/>
          </a:prstGeom>
          <a:ln w="38100">
            <a:solidFill>
              <a:srgbClr val="8CC5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CD087E02-FBFD-BADB-DB84-EE7DA563A6E7}"/>
              </a:ext>
            </a:extLst>
          </p:cNvPr>
          <p:cNvSpPr/>
          <p:nvPr/>
        </p:nvSpPr>
        <p:spPr>
          <a:xfrm>
            <a:off x="5476259" y="2377440"/>
            <a:ext cx="6498888" cy="306629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424F52D-883D-91AA-638F-38A3905468A3}"/>
              </a:ext>
            </a:extLst>
          </p:cNvPr>
          <p:cNvCxnSpPr>
            <a:cxnSpLocks/>
            <a:stCxn id="2" idx="2"/>
            <a:endCxn id="47" idx="0"/>
          </p:cNvCxnSpPr>
          <p:nvPr/>
        </p:nvCxnSpPr>
        <p:spPr>
          <a:xfrm flipH="1">
            <a:off x="6401713" y="5287945"/>
            <a:ext cx="2424036" cy="5970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771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9E2D-C85E-F140-28B6-D39606DF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9D791-2B56-3138-48BF-59C0034FD007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168638"/>
                </a:solidFill>
                <a:latin typeface="Calibri"/>
              </a:rPr>
              <a:t>Review of Original SoftHier Project Proposal</a:t>
            </a:r>
            <a:endParaRPr kumimoji="0" lang="en-US" altLang="zh-CN" sz="9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515DF6-EE6C-DEC0-9B1A-208AD9774BC8}"/>
              </a:ext>
            </a:extLst>
          </p:cNvPr>
          <p:cNvSpPr txBox="1">
            <a:spLocks/>
          </p:cNvSpPr>
          <p:nvPr/>
        </p:nvSpPr>
        <p:spPr>
          <a:xfrm>
            <a:off x="316501" y="791242"/>
            <a:ext cx="11276059" cy="5759328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First Year Milestones(IIS side):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2000" b="1" dirty="0"/>
              <a:t>Baseline Simulator and HW Model (M6): </a:t>
            </a:r>
            <a:r>
              <a:rPr lang="en-US" altLang="zh-CN" sz="1788" dirty="0"/>
              <a:t>Enhancement of Banshee open-source simulator to support tensor operators and </a:t>
            </a:r>
            <a:r>
              <a:rPr lang="en-US" altLang="zh-CN" sz="1788" dirty="0" err="1"/>
              <a:t>KiloPE</a:t>
            </a:r>
            <a:r>
              <a:rPr lang="en-US" altLang="zh-CN" sz="1788" dirty="0"/>
              <a:t> tensor units. Incorporation of multiple TPs and baseline performance models.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576" b="1" dirty="0"/>
              <a:t>Update:</a:t>
            </a:r>
            <a:r>
              <a:rPr lang="en-US" altLang="zh-CN" sz="1576" dirty="0"/>
              <a:t> Switched to GVSoC for improved model timing accuracy, especially for DMA, </a:t>
            </a:r>
            <a:r>
              <a:rPr lang="en-US" altLang="zh-CN" sz="1576" dirty="0" err="1"/>
              <a:t>NoC</a:t>
            </a:r>
            <a:r>
              <a:rPr lang="en-US" altLang="zh-CN" sz="1576" dirty="0"/>
              <a:t>, and HBM models.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576" dirty="0"/>
              <a:t>Baseline SoftHier model completed in GVSoC. Open-sourced in GitHub repository.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576" dirty="0"/>
              <a:t>Currently conducting architecture design space exploration.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2000" b="1" dirty="0"/>
              <a:t>PPA Assessment and Models with Baseline RTL (M12): </a:t>
            </a:r>
            <a:r>
              <a:rPr lang="en-US" altLang="zh-CN" sz="2000" dirty="0"/>
              <a:t>A first set of synthesis trials will be run on DMAs and interconnects to estimate cost and performance of the first version of hardware and provide the key components for system-level PPA assessment</a:t>
            </a:r>
          </a:p>
          <a:p>
            <a:pPr>
              <a:defRPr/>
            </a:pPr>
            <a:r>
              <a:rPr lang="en-US" altLang="zh-CN" sz="2423" dirty="0"/>
              <a:t>Next Steps:</a:t>
            </a:r>
          </a:p>
          <a:p>
            <a:pPr lvl="1">
              <a:defRPr/>
            </a:pPr>
            <a:r>
              <a:rPr lang="en-US" altLang="zh-CN" sz="2000" dirty="0"/>
              <a:t>Conduct backend work on the RTLs of </a:t>
            </a:r>
            <a:r>
              <a:rPr lang="en-US" altLang="zh-CN" sz="2000" dirty="0" err="1"/>
              <a:t>FlooNoc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iDMA</a:t>
            </a:r>
            <a:r>
              <a:rPr lang="en-US" altLang="zh-CN" sz="2000" dirty="0"/>
              <a:t>, and RedMule at different scales:</a:t>
            </a:r>
          </a:p>
          <a:p>
            <a:pPr lvl="2">
              <a:defRPr/>
            </a:pPr>
            <a:r>
              <a:rPr lang="en-US" altLang="zh-CN" sz="1788" dirty="0"/>
              <a:t>Focus on data width and CE arrays.</a:t>
            </a:r>
          </a:p>
          <a:p>
            <a:pPr lvl="2">
              <a:defRPr/>
            </a:pPr>
            <a:r>
              <a:rPr lang="en-US" altLang="zh-CN" sz="1788" dirty="0"/>
              <a:t>Determine area overhead and scale limits for a given tech node.</a:t>
            </a:r>
          </a:p>
          <a:p>
            <a:pPr lvl="1">
              <a:defRPr/>
            </a:pPr>
            <a:endParaRPr lang="en-US" altLang="zh-CN" sz="1576" dirty="0"/>
          </a:p>
        </p:txBody>
      </p:sp>
    </p:spTree>
    <p:extLst>
      <p:ext uri="{BB962C8B-B14F-4D97-AF65-F5344CB8AC3E}">
        <p14:creationId xmlns:p14="http://schemas.microsoft.com/office/powerpoint/2010/main" val="168499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facec3ac44_0_0"/>
          <p:cNvSpPr txBox="1">
            <a:spLocks noGrp="1"/>
          </p:cNvSpPr>
          <p:nvPr>
            <p:ph type="title"/>
          </p:nvPr>
        </p:nvSpPr>
        <p:spPr>
          <a:xfrm>
            <a:off x="381484" y="1723799"/>
            <a:ext cx="109572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Font typeface="Calibri"/>
              <a:buNone/>
            </a:pPr>
            <a:r>
              <a:rPr lang="en-US"/>
              <a:t>SoftHier Progress Update</a:t>
            </a:r>
            <a:endParaRPr/>
          </a:p>
        </p:txBody>
      </p:sp>
      <p:sp>
        <p:nvSpPr>
          <p:cNvPr id="486" name="Google Shape;486;g2facec3ac44_0_0"/>
          <p:cNvSpPr txBox="1">
            <a:spLocks noGrp="1"/>
          </p:cNvSpPr>
          <p:nvPr>
            <p:ph type="body" idx="2"/>
          </p:nvPr>
        </p:nvSpPr>
        <p:spPr>
          <a:xfrm>
            <a:off x="381487" y="3441348"/>
            <a:ext cx="6095700" cy="1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90"/>
              <a:buNone/>
            </a:pPr>
            <a:r>
              <a:rPr lang="en-US" b="1"/>
              <a:t>Luca Colagrande </a:t>
            </a:r>
            <a:r>
              <a:rPr lang="en-US"/>
              <a:t>	</a:t>
            </a:r>
            <a:r>
              <a:rPr lang="en-US" u="sng">
                <a:solidFill>
                  <a:schemeClr val="hlink"/>
                </a:solidFill>
                <a:hlinkClick r:id="rId3"/>
              </a:rPr>
              <a:t>colluca@iis.ee.ethz.ch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SzPts val="1890"/>
              <a:buNone/>
            </a:pP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facec3ac44_0_5"/>
          <p:cNvSpPr txBox="1"/>
          <p:nvPr/>
        </p:nvSpPr>
        <p:spPr>
          <a:xfrm>
            <a:off x="299070" y="170391"/>
            <a:ext cx="116388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638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168638"/>
                </a:solidFill>
                <a:latin typeface="Calibri"/>
                <a:ea typeface="Calibri"/>
                <a:cs typeface="Calibri"/>
                <a:sym typeface="Calibri"/>
              </a:rPr>
              <a:t>Snitch cluster</a:t>
            </a:r>
            <a:endParaRPr sz="9600" b="0" i="0" u="none" strike="noStrike" cap="none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2facec3ac44_0_5"/>
          <p:cNvSpPr txBox="1"/>
          <p:nvPr/>
        </p:nvSpPr>
        <p:spPr>
          <a:xfrm>
            <a:off x="316501" y="791242"/>
            <a:ext cx="11276100" cy="5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5700" anchor="t" anchorCtr="0">
            <a:noAutofit/>
          </a:bodyPr>
          <a:lstStyle/>
          <a:p>
            <a:pPr marL="304794" marR="0" lvl="0" indent="-3047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Several PRs merged in the last weeks: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57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Multi-channel DMA integration: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#144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performance counters for bringup: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#155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7074" algn="l" rtl="0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>
                <a:schemeClr val="dk1"/>
              </a:buClr>
              <a:buSzPts val="2181"/>
              <a:buFont typeface="Arial"/>
              <a:buChar char="•"/>
            </a:pPr>
            <a:r>
              <a:rPr lang="en-US" sz="242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sz="242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42900" algn="l" rtl="0"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2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kernels: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#185</a:t>
            </a:r>
            <a:r>
              <a:rPr lang="en-US" sz="202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#190</a:t>
            </a:r>
            <a:endParaRPr sz="202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42900" algn="l" rtl="0"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2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Runtime improvements: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#147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#180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#186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7074" algn="l" rtl="0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>
                <a:schemeClr val="dk1"/>
              </a:buClr>
              <a:buSzPts val="2181"/>
              <a:buFont typeface="Arial"/>
              <a:buChar char="•"/>
            </a:pPr>
            <a:r>
              <a:rPr lang="en-US" sz="242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Utilities, documentation and maintenance work</a:t>
            </a:r>
            <a:endParaRPr sz="242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#172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#158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#115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#173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#177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/>
              </a:rPr>
              <a:t>#178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5"/>
              </a:rPr>
              <a:t>#71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6"/>
              </a:rPr>
              <a:t>#188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7"/>
              </a:rPr>
              <a:t>#189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8"/>
              </a:rPr>
              <a:t>#187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ULP Cod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1" i="0" cap="none" spc="0" dirty="0" smtClean="0">
            <a:ln>
              <a:noFill/>
            </a:ln>
            <a:solidFill>
              <a:schemeClr val="bg2"/>
            </a:solidFill>
            <a:effectLst/>
            <a:latin typeface="Arial Narrow" panose="020B0604020202020204" pitchFamily="34" charset="0"/>
            <a:cs typeface="Arial Narrow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 defTabSz="720000">
          <a:defRPr sz="2400" b="0" i="0" dirty="0" smtClean="0">
            <a:solidFill>
              <a:schemeClr val="tx2"/>
            </a:solidFill>
            <a:latin typeface="Arial Narrow" panose="020B0604020202020204" pitchFamily="34" charset="0"/>
            <a:cs typeface="Arial Narrow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ulp_2022" id="{3CE89E8F-20E3-B94F-AB91-BF4B5F770EBF}" vid="{D455FB22-247C-394B-86F1-181C2509871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16253</TotalTime>
  <Words>727</Words>
  <Application>Microsoft Office PowerPoint</Application>
  <PresentationFormat>宽屏</PresentationFormat>
  <Paragraphs>273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等线</vt:lpstr>
      <vt:lpstr>Arial</vt:lpstr>
      <vt:lpstr>Arial Narrow</vt:lpstr>
      <vt:lpstr>Calibri</vt:lpstr>
      <vt:lpstr>Calibri Light</vt:lpstr>
      <vt:lpstr>Consolas</vt:lpstr>
      <vt:lpstr>PULP Code</vt:lpstr>
      <vt:lpstr>SoftHier Progress Update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SoftHier Progress Update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 Zhang</dc:creator>
  <cp:lastModifiedBy>Zhang  Chi</cp:lastModifiedBy>
  <cp:revision>181</cp:revision>
  <dcterms:created xsi:type="dcterms:W3CDTF">2023-03-05T10:39:52Z</dcterms:created>
  <dcterms:modified xsi:type="dcterms:W3CDTF">2024-09-02T07:49:21Z</dcterms:modified>
</cp:coreProperties>
</file>